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21"/>
  </p:notesMasterIdLst>
  <p:handoutMasterIdLst>
    <p:handoutMasterId r:id="rId22"/>
  </p:handoutMasterIdLst>
  <p:sldIdLst>
    <p:sldId id="407" r:id="rId3"/>
    <p:sldId id="423" r:id="rId4"/>
    <p:sldId id="424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54"/>
    <a:srgbClr val="0072C6"/>
    <a:srgbClr val="D1EBFF"/>
    <a:srgbClr val="A00054"/>
    <a:srgbClr val="56008C"/>
    <a:srgbClr val="E28C05"/>
    <a:srgbClr val="009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17" autoAdjust="0"/>
    <p:restoredTop sz="90059" autoAdjust="0"/>
  </p:normalViewPr>
  <p:slideViewPr>
    <p:cSldViewPr>
      <p:cViewPr varScale="1">
        <p:scale>
          <a:sx n="39" d="100"/>
          <a:sy n="39" d="100"/>
        </p:scale>
        <p:origin x="4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CBD3A-FF45-42F6-AA28-028947F74C22}" type="doc">
      <dgm:prSet loTypeId="urn:microsoft.com/office/officeart/2005/8/layout/vList3" loCatId="picture" qsTypeId="urn:microsoft.com/office/officeart/2005/8/quickstyle/simple2" qsCatId="simple" csTypeId="urn:microsoft.com/office/officeart/2005/8/colors/accent4_2" csCatId="accent4" phldr="1"/>
      <dgm:spPr/>
    </dgm:pt>
    <dgm:pt modelId="{DD30F093-B59E-4EF1-9FF1-20547EA2C46A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pPr algn="l"/>
          <a:r>
            <a:rPr lang="en-GB" sz="5400" b="1" dirty="0">
              <a:latin typeface="+mn-lt"/>
            </a:rPr>
            <a:t>128,992 </a:t>
          </a:r>
          <a:r>
            <a:rPr lang="en-GB" sz="2400" b="1" dirty="0">
              <a:latin typeface="+mn-lt"/>
            </a:rPr>
            <a:t>patients in NWL with diabetes</a:t>
          </a:r>
          <a:endParaRPr lang="en-GB" sz="2800" b="1" dirty="0">
            <a:latin typeface="+mn-lt"/>
          </a:endParaRPr>
        </a:p>
      </dgm:t>
    </dgm:pt>
    <dgm:pt modelId="{EACE8859-AEF0-4F69-AF50-BD05D1427474}" type="parTrans" cxnId="{2B84AD8D-1457-4DE4-8ED3-8B1C08CD13AB}">
      <dgm:prSet/>
      <dgm:spPr/>
      <dgm:t>
        <a:bodyPr/>
        <a:lstStyle/>
        <a:p>
          <a:pPr algn="l"/>
          <a:endParaRPr lang="en-GB" sz="1600"/>
        </a:p>
      </dgm:t>
    </dgm:pt>
    <dgm:pt modelId="{8F40B539-5B49-422B-A772-6EA9C2F4E84C}" type="sibTrans" cxnId="{2B84AD8D-1457-4DE4-8ED3-8B1C08CD13AB}">
      <dgm:prSet/>
      <dgm:spPr/>
      <dgm:t>
        <a:bodyPr/>
        <a:lstStyle/>
        <a:p>
          <a:pPr algn="l"/>
          <a:endParaRPr lang="en-GB" sz="1600"/>
        </a:p>
      </dgm:t>
    </dgm:pt>
    <dgm:pt modelId="{3D372B09-1A67-4A99-AFD9-91518A709346}">
      <dgm:prSet phldrT="[Text]" custT="1"/>
      <dgm:spPr>
        <a:solidFill>
          <a:schemeClr val="accent1"/>
        </a:solidFill>
      </dgm:spPr>
      <dgm:t>
        <a:bodyPr/>
        <a:lstStyle/>
        <a:p>
          <a:pPr algn="l"/>
          <a:r>
            <a:rPr lang="en-GB" sz="5400" b="1" dirty="0">
              <a:latin typeface="+mn-lt"/>
            </a:rPr>
            <a:t>29.4% </a:t>
          </a:r>
          <a:r>
            <a:rPr lang="en-GB" sz="2400" b="1" dirty="0">
              <a:latin typeface="+mn-lt"/>
            </a:rPr>
            <a:t>of emergency admissions</a:t>
          </a:r>
        </a:p>
      </dgm:t>
    </dgm:pt>
    <dgm:pt modelId="{FBD99574-41A5-4389-B117-0706EAF1EED2}" type="parTrans" cxnId="{1256480D-26DC-4CF1-BDD6-C45BFB9270F7}">
      <dgm:prSet/>
      <dgm:spPr/>
      <dgm:t>
        <a:bodyPr/>
        <a:lstStyle/>
        <a:p>
          <a:pPr algn="l"/>
          <a:endParaRPr lang="en-GB" sz="1600"/>
        </a:p>
      </dgm:t>
    </dgm:pt>
    <dgm:pt modelId="{518ECB4B-79C8-4707-A485-F56955E6929E}" type="sibTrans" cxnId="{1256480D-26DC-4CF1-BDD6-C45BFB9270F7}">
      <dgm:prSet/>
      <dgm:spPr/>
      <dgm:t>
        <a:bodyPr/>
        <a:lstStyle/>
        <a:p>
          <a:pPr algn="l"/>
          <a:endParaRPr lang="en-GB" sz="1600"/>
        </a:p>
      </dgm:t>
    </dgm:pt>
    <dgm:pt modelId="{2FE0CB1D-CA0F-4EE0-B2C0-D5C25FD03601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l"/>
          <a:r>
            <a:rPr lang="en-GB" sz="5400" b="1" dirty="0">
              <a:latin typeface="+mn-lt"/>
            </a:rPr>
            <a:t>28.3% </a:t>
          </a:r>
          <a:r>
            <a:rPr lang="en-GB" sz="2400" b="1" dirty="0">
              <a:latin typeface="+mn-lt"/>
            </a:rPr>
            <a:t>of NWL bed days </a:t>
          </a:r>
          <a:endParaRPr lang="en-GB" sz="1400" b="1" dirty="0">
            <a:latin typeface="+mn-lt"/>
          </a:endParaRPr>
        </a:p>
      </dgm:t>
    </dgm:pt>
    <dgm:pt modelId="{3689CB44-DADB-4C5F-8C31-D342CA6B68DF}" type="parTrans" cxnId="{EB8D2A3D-4D13-4228-8469-40B8C2C9E25C}">
      <dgm:prSet/>
      <dgm:spPr/>
      <dgm:t>
        <a:bodyPr/>
        <a:lstStyle/>
        <a:p>
          <a:pPr algn="l"/>
          <a:endParaRPr lang="en-GB" sz="1600"/>
        </a:p>
      </dgm:t>
    </dgm:pt>
    <dgm:pt modelId="{5DDCD1A9-6AD0-403D-9330-37CBA22E5833}" type="sibTrans" cxnId="{EB8D2A3D-4D13-4228-8469-40B8C2C9E25C}">
      <dgm:prSet/>
      <dgm:spPr/>
      <dgm:t>
        <a:bodyPr/>
        <a:lstStyle/>
        <a:p>
          <a:pPr algn="l"/>
          <a:endParaRPr lang="en-GB" sz="1600"/>
        </a:p>
      </dgm:t>
    </dgm:pt>
    <dgm:pt modelId="{A39EE643-6E26-45B6-B583-7AEB50C87B80}">
      <dgm:prSet phldrT="[Text]" custT="1"/>
      <dgm:spPr>
        <a:solidFill>
          <a:srgbClr val="FF9933"/>
        </a:solidFill>
      </dgm:spPr>
      <dgm:t>
        <a:bodyPr/>
        <a:lstStyle/>
        <a:p>
          <a:pPr algn="l"/>
          <a:r>
            <a:rPr lang="en-GB" sz="5400" b="1" dirty="0">
              <a:latin typeface="+mn-lt"/>
            </a:rPr>
            <a:t>£340m </a:t>
          </a:r>
          <a:r>
            <a:rPr lang="en-GB" sz="2400" b="1" dirty="0">
              <a:latin typeface="+mn-lt"/>
            </a:rPr>
            <a:t>NWL spend on diabetes (~10%) </a:t>
          </a:r>
        </a:p>
      </dgm:t>
    </dgm:pt>
    <dgm:pt modelId="{8956012A-E45C-449E-AD51-F361B437ED86}" type="parTrans" cxnId="{C7C2A5C5-7D38-48C8-8628-CD55A5E3AA9B}">
      <dgm:prSet/>
      <dgm:spPr/>
      <dgm:t>
        <a:bodyPr/>
        <a:lstStyle/>
        <a:p>
          <a:pPr algn="l"/>
          <a:endParaRPr lang="en-GB" sz="1600"/>
        </a:p>
      </dgm:t>
    </dgm:pt>
    <dgm:pt modelId="{A8DB7755-2186-4D2E-B6D0-EBF4BBB0E0F9}" type="sibTrans" cxnId="{C7C2A5C5-7D38-48C8-8628-CD55A5E3AA9B}">
      <dgm:prSet/>
      <dgm:spPr/>
      <dgm:t>
        <a:bodyPr/>
        <a:lstStyle/>
        <a:p>
          <a:pPr algn="l"/>
          <a:endParaRPr lang="en-GB" sz="1600"/>
        </a:p>
      </dgm:t>
    </dgm:pt>
    <dgm:pt modelId="{53621603-073D-4B35-A7DD-D9362F9BD476}" type="pres">
      <dgm:prSet presAssocID="{3BECBD3A-FF45-42F6-AA28-028947F74C22}" presName="linearFlow" presStyleCnt="0">
        <dgm:presLayoutVars>
          <dgm:dir/>
          <dgm:resizeHandles val="exact"/>
        </dgm:presLayoutVars>
      </dgm:prSet>
      <dgm:spPr/>
    </dgm:pt>
    <dgm:pt modelId="{FFD5DE07-48B6-45A6-AF11-22D14EC3E5FC}" type="pres">
      <dgm:prSet presAssocID="{DD30F093-B59E-4EF1-9FF1-20547EA2C46A}" presName="composite" presStyleCnt="0"/>
      <dgm:spPr/>
    </dgm:pt>
    <dgm:pt modelId="{B7DE44D3-4153-4CA6-93F6-06836D01FE20}" type="pres">
      <dgm:prSet presAssocID="{DD30F093-B59E-4EF1-9FF1-20547EA2C46A}" presName="imgShp" presStyleLbl="fgImgPlace1" presStyleIdx="0" presStyleCnt="4" custLinFactX="-52974" custLinFactNeighborX="-10000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E9C6948-24AF-404A-82A1-6B313489D938}" type="pres">
      <dgm:prSet presAssocID="{DD30F093-B59E-4EF1-9FF1-20547EA2C46A}" presName="txShp" presStyleLbl="node1" presStyleIdx="0" presStyleCnt="4" custScaleX="133100">
        <dgm:presLayoutVars>
          <dgm:bulletEnabled val="1"/>
        </dgm:presLayoutVars>
      </dgm:prSet>
      <dgm:spPr/>
    </dgm:pt>
    <dgm:pt modelId="{EA39549F-E7FB-4E2B-AF21-D3EE9EBBCBF7}" type="pres">
      <dgm:prSet presAssocID="{8F40B539-5B49-422B-A772-6EA9C2F4E84C}" presName="spacing" presStyleCnt="0"/>
      <dgm:spPr/>
    </dgm:pt>
    <dgm:pt modelId="{010D65B8-087E-4057-B6B1-66E6039D6F0A}" type="pres">
      <dgm:prSet presAssocID="{3D372B09-1A67-4A99-AFD9-91518A709346}" presName="composite" presStyleCnt="0"/>
      <dgm:spPr/>
    </dgm:pt>
    <dgm:pt modelId="{5681A7E3-D28F-4C0D-A987-ABB84AB80E69}" type="pres">
      <dgm:prSet presAssocID="{3D372B09-1A67-4A99-AFD9-91518A709346}" presName="imgShp" presStyleLbl="fgImgPlace1" presStyleIdx="1" presStyleCnt="4" custLinFactX="-52974" custLinFactNeighborX="-10000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677BF4E-F1EE-40D3-8A1B-7798AE9D93E0}" type="pres">
      <dgm:prSet presAssocID="{3D372B09-1A67-4A99-AFD9-91518A709346}" presName="txShp" presStyleLbl="node1" presStyleIdx="1" presStyleCnt="4" custScaleX="133100">
        <dgm:presLayoutVars>
          <dgm:bulletEnabled val="1"/>
        </dgm:presLayoutVars>
      </dgm:prSet>
      <dgm:spPr/>
    </dgm:pt>
    <dgm:pt modelId="{305EDB2B-478A-4CD6-AB4E-B1F0571A9D68}" type="pres">
      <dgm:prSet presAssocID="{518ECB4B-79C8-4707-A485-F56955E6929E}" presName="spacing" presStyleCnt="0"/>
      <dgm:spPr/>
    </dgm:pt>
    <dgm:pt modelId="{0C601B31-3D7D-4FB2-94E6-C6F7F5F33133}" type="pres">
      <dgm:prSet presAssocID="{2FE0CB1D-CA0F-4EE0-B2C0-D5C25FD03601}" presName="composite" presStyleCnt="0"/>
      <dgm:spPr/>
    </dgm:pt>
    <dgm:pt modelId="{2CE15785-796F-4A8E-9B68-1622F2EFC19A}" type="pres">
      <dgm:prSet presAssocID="{2FE0CB1D-CA0F-4EE0-B2C0-D5C25FD03601}" presName="imgShp" presStyleLbl="fgImgPlace1" presStyleIdx="2" presStyleCnt="4" custLinFactX="-52974" custLinFactNeighborX="-100000"/>
      <dgm:spPr>
        <a:blipFill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</dgm:pt>
    <dgm:pt modelId="{DA5D8927-1C1A-42BD-8E54-ECF815687B6F}" type="pres">
      <dgm:prSet presAssocID="{2FE0CB1D-CA0F-4EE0-B2C0-D5C25FD03601}" presName="txShp" presStyleLbl="node1" presStyleIdx="2" presStyleCnt="4" custScaleX="133100">
        <dgm:presLayoutVars>
          <dgm:bulletEnabled val="1"/>
        </dgm:presLayoutVars>
      </dgm:prSet>
      <dgm:spPr/>
    </dgm:pt>
    <dgm:pt modelId="{9DE2CC77-4E8B-48CD-85F3-EC91FA3CFB98}" type="pres">
      <dgm:prSet presAssocID="{5DDCD1A9-6AD0-403D-9330-37CBA22E5833}" presName="spacing" presStyleCnt="0"/>
      <dgm:spPr/>
    </dgm:pt>
    <dgm:pt modelId="{19BDF48B-09A7-4AE7-834C-8F8E5E4A9161}" type="pres">
      <dgm:prSet presAssocID="{A39EE643-6E26-45B6-B583-7AEB50C87B80}" presName="composite" presStyleCnt="0"/>
      <dgm:spPr/>
    </dgm:pt>
    <dgm:pt modelId="{9A7B7A46-61B6-45FC-9182-3DAF91F2BD6D}" type="pres">
      <dgm:prSet presAssocID="{A39EE643-6E26-45B6-B583-7AEB50C87B80}" presName="imgShp" presStyleLbl="fgImgPlace1" presStyleIdx="3" presStyleCnt="4" custLinFactX="-52974" custLinFactNeighborX="-100000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B13C084A-7B8B-4278-B296-C191E80EA35E}" type="pres">
      <dgm:prSet presAssocID="{A39EE643-6E26-45B6-B583-7AEB50C87B80}" presName="txShp" presStyleLbl="node1" presStyleIdx="3" presStyleCnt="4" custScaleX="133100">
        <dgm:presLayoutVars>
          <dgm:bulletEnabled val="1"/>
        </dgm:presLayoutVars>
      </dgm:prSet>
      <dgm:spPr/>
    </dgm:pt>
  </dgm:ptLst>
  <dgm:cxnLst>
    <dgm:cxn modelId="{1256480D-26DC-4CF1-BDD6-C45BFB9270F7}" srcId="{3BECBD3A-FF45-42F6-AA28-028947F74C22}" destId="{3D372B09-1A67-4A99-AFD9-91518A709346}" srcOrd="1" destOrd="0" parTransId="{FBD99574-41A5-4389-B117-0706EAF1EED2}" sibTransId="{518ECB4B-79C8-4707-A485-F56955E6929E}"/>
    <dgm:cxn modelId="{A4568326-1F25-4491-8EDC-2F5397CC191C}" type="presOf" srcId="{3D372B09-1A67-4A99-AFD9-91518A709346}" destId="{3677BF4E-F1EE-40D3-8A1B-7798AE9D93E0}" srcOrd="0" destOrd="0" presId="urn:microsoft.com/office/officeart/2005/8/layout/vList3"/>
    <dgm:cxn modelId="{03B94527-52E8-4E93-A0B5-530522930181}" type="presOf" srcId="{2FE0CB1D-CA0F-4EE0-B2C0-D5C25FD03601}" destId="{DA5D8927-1C1A-42BD-8E54-ECF815687B6F}" srcOrd="0" destOrd="0" presId="urn:microsoft.com/office/officeart/2005/8/layout/vList3"/>
    <dgm:cxn modelId="{EB8D2A3D-4D13-4228-8469-40B8C2C9E25C}" srcId="{3BECBD3A-FF45-42F6-AA28-028947F74C22}" destId="{2FE0CB1D-CA0F-4EE0-B2C0-D5C25FD03601}" srcOrd="2" destOrd="0" parTransId="{3689CB44-DADB-4C5F-8C31-D342CA6B68DF}" sibTransId="{5DDCD1A9-6AD0-403D-9330-37CBA22E5833}"/>
    <dgm:cxn modelId="{4F04E65D-2259-4F41-A3ED-E8DDCC362290}" type="presOf" srcId="{DD30F093-B59E-4EF1-9FF1-20547EA2C46A}" destId="{3E9C6948-24AF-404A-82A1-6B313489D938}" srcOrd="0" destOrd="0" presId="urn:microsoft.com/office/officeart/2005/8/layout/vList3"/>
    <dgm:cxn modelId="{99C19947-035E-4F2C-9A4B-3CF8BD4E9AC3}" type="presOf" srcId="{3BECBD3A-FF45-42F6-AA28-028947F74C22}" destId="{53621603-073D-4B35-A7DD-D9362F9BD476}" srcOrd="0" destOrd="0" presId="urn:microsoft.com/office/officeart/2005/8/layout/vList3"/>
    <dgm:cxn modelId="{2B84AD8D-1457-4DE4-8ED3-8B1C08CD13AB}" srcId="{3BECBD3A-FF45-42F6-AA28-028947F74C22}" destId="{DD30F093-B59E-4EF1-9FF1-20547EA2C46A}" srcOrd="0" destOrd="0" parTransId="{EACE8859-AEF0-4F69-AF50-BD05D1427474}" sibTransId="{8F40B539-5B49-422B-A772-6EA9C2F4E84C}"/>
    <dgm:cxn modelId="{90CBF990-0D06-44D1-AB44-BAC2915A0EC5}" type="presOf" srcId="{A39EE643-6E26-45B6-B583-7AEB50C87B80}" destId="{B13C084A-7B8B-4278-B296-C191E80EA35E}" srcOrd="0" destOrd="0" presId="urn:microsoft.com/office/officeart/2005/8/layout/vList3"/>
    <dgm:cxn modelId="{C7C2A5C5-7D38-48C8-8628-CD55A5E3AA9B}" srcId="{3BECBD3A-FF45-42F6-AA28-028947F74C22}" destId="{A39EE643-6E26-45B6-B583-7AEB50C87B80}" srcOrd="3" destOrd="0" parTransId="{8956012A-E45C-449E-AD51-F361B437ED86}" sibTransId="{A8DB7755-2186-4D2E-B6D0-EBF4BBB0E0F9}"/>
    <dgm:cxn modelId="{9F442B79-48EF-4E91-B4FD-7049B709A3D2}" type="presParOf" srcId="{53621603-073D-4B35-A7DD-D9362F9BD476}" destId="{FFD5DE07-48B6-45A6-AF11-22D14EC3E5FC}" srcOrd="0" destOrd="0" presId="urn:microsoft.com/office/officeart/2005/8/layout/vList3"/>
    <dgm:cxn modelId="{102A9933-2128-4342-B2CA-08A44657DEBC}" type="presParOf" srcId="{FFD5DE07-48B6-45A6-AF11-22D14EC3E5FC}" destId="{B7DE44D3-4153-4CA6-93F6-06836D01FE20}" srcOrd="0" destOrd="0" presId="urn:microsoft.com/office/officeart/2005/8/layout/vList3"/>
    <dgm:cxn modelId="{B1EB0E62-39A1-49F4-ACF8-85C588FCF386}" type="presParOf" srcId="{FFD5DE07-48B6-45A6-AF11-22D14EC3E5FC}" destId="{3E9C6948-24AF-404A-82A1-6B313489D938}" srcOrd="1" destOrd="0" presId="urn:microsoft.com/office/officeart/2005/8/layout/vList3"/>
    <dgm:cxn modelId="{1DDDE87C-D836-4032-A24F-387ACC88C66F}" type="presParOf" srcId="{53621603-073D-4B35-A7DD-D9362F9BD476}" destId="{EA39549F-E7FB-4E2B-AF21-D3EE9EBBCBF7}" srcOrd="1" destOrd="0" presId="urn:microsoft.com/office/officeart/2005/8/layout/vList3"/>
    <dgm:cxn modelId="{F6454772-7C70-40F0-9B3F-B18C8F66C412}" type="presParOf" srcId="{53621603-073D-4B35-A7DD-D9362F9BD476}" destId="{010D65B8-087E-4057-B6B1-66E6039D6F0A}" srcOrd="2" destOrd="0" presId="urn:microsoft.com/office/officeart/2005/8/layout/vList3"/>
    <dgm:cxn modelId="{C5F5504F-BEEF-4BB6-98A1-DA5B99D63D77}" type="presParOf" srcId="{010D65B8-087E-4057-B6B1-66E6039D6F0A}" destId="{5681A7E3-D28F-4C0D-A987-ABB84AB80E69}" srcOrd="0" destOrd="0" presId="urn:microsoft.com/office/officeart/2005/8/layout/vList3"/>
    <dgm:cxn modelId="{92CEF4B9-A5BA-4A8A-B40E-0E0E146EB7BC}" type="presParOf" srcId="{010D65B8-087E-4057-B6B1-66E6039D6F0A}" destId="{3677BF4E-F1EE-40D3-8A1B-7798AE9D93E0}" srcOrd="1" destOrd="0" presId="urn:microsoft.com/office/officeart/2005/8/layout/vList3"/>
    <dgm:cxn modelId="{BC0A5096-18F2-43C5-BB37-C6BD4D829BCD}" type="presParOf" srcId="{53621603-073D-4B35-A7DD-D9362F9BD476}" destId="{305EDB2B-478A-4CD6-AB4E-B1F0571A9D68}" srcOrd="3" destOrd="0" presId="urn:microsoft.com/office/officeart/2005/8/layout/vList3"/>
    <dgm:cxn modelId="{2C1D775B-ACBA-4A8B-9A1A-7FDFFAB49E4E}" type="presParOf" srcId="{53621603-073D-4B35-A7DD-D9362F9BD476}" destId="{0C601B31-3D7D-4FB2-94E6-C6F7F5F33133}" srcOrd="4" destOrd="0" presId="urn:microsoft.com/office/officeart/2005/8/layout/vList3"/>
    <dgm:cxn modelId="{9ACA5719-4BCB-4370-BBD0-78A46A981777}" type="presParOf" srcId="{0C601B31-3D7D-4FB2-94E6-C6F7F5F33133}" destId="{2CE15785-796F-4A8E-9B68-1622F2EFC19A}" srcOrd="0" destOrd="0" presId="urn:microsoft.com/office/officeart/2005/8/layout/vList3"/>
    <dgm:cxn modelId="{ADF3FDE0-7FB8-4233-B165-03729D0AC748}" type="presParOf" srcId="{0C601B31-3D7D-4FB2-94E6-C6F7F5F33133}" destId="{DA5D8927-1C1A-42BD-8E54-ECF815687B6F}" srcOrd="1" destOrd="0" presId="urn:microsoft.com/office/officeart/2005/8/layout/vList3"/>
    <dgm:cxn modelId="{396DE39E-E411-4607-80F6-A64C826DD2A0}" type="presParOf" srcId="{53621603-073D-4B35-A7DD-D9362F9BD476}" destId="{9DE2CC77-4E8B-48CD-85F3-EC91FA3CFB98}" srcOrd="5" destOrd="0" presId="urn:microsoft.com/office/officeart/2005/8/layout/vList3"/>
    <dgm:cxn modelId="{20C9A098-7038-4088-8F1C-D1371D6B5466}" type="presParOf" srcId="{53621603-073D-4B35-A7DD-D9362F9BD476}" destId="{19BDF48B-09A7-4AE7-834C-8F8E5E4A9161}" srcOrd="6" destOrd="0" presId="urn:microsoft.com/office/officeart/2005/8/layout/vList3"/>
    <dgm:cxn modelId="{98E1674D-3393-4FCB-A6B5-0F2AEFE66F2D}" type="presParOf" srcId="{19BDF48B-09A7-4AE7-834C-8F8E5E4A9161}" destId="{9A7B7A46-61B6-45FC-9182-3DAF91F2BD6D}" srcOrd="0" destOrd="0" presId="urn:microsoft.com/office/officeart/2005/8/layout/vList3"/>
    <dgm:cxn modelId="{8591F6D6-B2AD-4F26-AA8E-56D47818EB68}" type="presParOf" srcId="{19BDF48B-09A7-4AE7-834C-8F8E5E4A9161}" destId="{B13C084A-7B8B-4278-B296-C191E80EA35E}" srcOrd="1" destOrd="0" presId="urn:microsoft.com/office/officeart/2005/8/layout/vList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ECBD3A-FF45-42F6-AA28-028947F74C22}" type="doc">
      <dgm:prSet loTypeId="urn:microsoft.com/office/officeart/2005/8/layout/vList3" loCatId="picture" qsTypeId="urn:microsoft.com/office/officeart/2005/8/quickstyle/simple2" qsCatId="simple" csTypeId="urn:microsoft.com/office/officeart/2005/8/colors/accent2_2" csCatId="accent2" phldr="1"/>
      <dgm:spPr/>
    </dgm:pt>
    <dgm:pt modelId="{DD30F093-B59E-4EF1-9FF1-20547EA2C46A}">
      <dgm:prSet phldrT="[Text]" custT="1"/>
      <dgm:spPr/>
      <dgm:t>
        <a:bodyPr/>
        <a:lstStyle/>
        <a:p>
          <a:pPr algn="l"/>
          <a:r>
            <a:rPr lang="en-GB" sz="4800" b="1" dirty="0">
              <a:latin typeface="+mn-lt"/>
            </a:rPr>
            <a:t>10,419 </a:t>
          </a:r>
          <a:r>
            <a:rPr lang="en-GB" sz="2400" b="1" dirty="0">
              <a:latin typeface="+mn-lt"/>
            </a:rPr>
            <a:t>for diabetes patients with angina</a:t>
          </a:r>
          <a:endParaRPr lang="en-GB" sz="2800" b="1" dirty="0">
            <a:latin typeface="+mn-lt"/>
          </a:endParaRPr>
        </a:p>
      </dgm:t>
    </dgm:pt>
    <dgm:pt modelId="{EACE8859-AEF0-4F69-AF50-BD05D1427474}" type="parTrans" cxnId="{2B84AD8D-1457-4DE4-8ED3-8B1C08CD13AB}">
      <dgm:prSet/>
      <dgm:spPr/>
      <dgm:t>
        <a:bodyPr/>
        <a:lstStyle/>
        <a:p>
          <a:pPr algn="l"/>
          <a:endParaRPr lang="en-GB" sz="1600"/>
        </a:p>
      </dgm:t>
    </dgm:pt>
    <dgm:pt modelId="{8F40B539-5B49-422B-A772-6EA9C2F4E84C}" type="sibTrans" cxnId="{2B84AD8D-1457-4DE4-8ED3-8B1C08CD13AB}">
      <dgm:prSet/>
      <dgm:spPr/>
      <dgm:t>
        <a:bodyPr/>
        <a:lstStyle/>
        <a:p>
          <a:pPr algn="l"/>
          <a:endParaRPr lang="en-GB" sz="1600"/>
        </a:p>
      </dgm:t>
    </dgm:pt>
    <dgm:pt modelId="{3D372B09-1A67-4A99-AFD9-91518A709346}">
      <dgm:prSet phldrT="[Text]" custT="1"/>
      <dgm:spPr/>
      <dgm:t>
        <a:bodyPr/>
        <a:lstStyle/>
        <a:p>
          <a:pPr algn="l"/>
          <a:r>
            <a:rPr lang="en-GB" sz="4800" b="1" dirty="0">
              <a:latin typeface="+mn-lt"/>
            </a:rPr>
            <a:t>9,242 </a:t>
          </a:r>
          <a:r>
            <a:rPr lang="en-GB" sz="2400" b="1" dirty="0">
              <a:latin typeface="+mn-lt"/>
            </a:rPr>
            <a:t>for patients with a myocardial infarction</a:t>
          </a:r>
        </a:p>
      </dgm:t>
    </dgm:pt>
    <dgm:pt modelId="{FBD99574-41A5-4389-B117-0706EAF1EED2}" type="parTrans" cxnId="{1256480D-26DC-4CF1-BDD6-C45BFB9270F7}">
      <dgm:prSet/>
      <dgm:spPr/>
      <dgm:t>
        <a:bodyPr/>
        <a:lstStyle/>
        <a:p>
          <a:pPr algn="l"/>
          <a:endParaRPr lang="en-GB" sz="1600"/>
        </a:p>
      </dgm:t>
    </dgm:pt>
    <dgm:pt modelId="{518ECB4B-79C8-4707-A485-F56955E6929E}" type="sibTrans" cxnId="{1256480D-26DC-4CF1-BDD6-C45BFB9270F7}">
      <dgm:prSet/>
      <dgm:spPr/>
      <dgm:t>
        <a:bodyPr/>
        <a:lstStyle/>
        <a:p>
          <a:pPr algn="l"/>
          <a:endParaRPr lang="en-GB" sz="1600"/>
        </a:p>
      </dgm:t>
    </dgm:pt>
    <dgm:pt modelId="{2FE0CB1D-CA0F-4EE0-B2C0-D5C25FD03601}">
      <dgm:prSet phldrT="[Text]" custT="1"/>
      <dgm:spPr/>
      <dgm:t>
        <a:bodyPr/>
        <a:lstStyle/>
        <a:p>
          <a:pPr algn="l"/>
          <a:r>
            <a:rPr lang="en-GB" sz="4800" b="1" dirty="0">
              <a:latin typeface="+mn-lt"/>
            </a:rPr>
            <a:t>32,162 </a:t>
          </a:r>
          <a:r>
            <a:rPr lang="en-GB" sz="2400" b="1" dirty="0">
              <a:latin typeface="+mn-lt"/>
            </a:rPr>
            <a:t>for patients with heart failure</a:t>
          </a:r>
        </a:p>
      </dgm:t>
    </dgm:pt>
    <dgm:pt modelId="{3689CB44-DADB-4C5F-8C31-D342CA6B68DF}" type="parTrans" cxnId="{EB8D2A3D-4D13-4228-8469-40B8C2C9E25C}">
      <dgm:prSet/>
      <dgm:spPr/>
      <dgm:t>
        <a:bodyPr/>
        <a:lstStyle/>
        <a:p>
          <a:pPr algn="l"/>
          <a:endParaRPr lang="en-GB" sz="1600"/>
        </a:p>
      </dgm:t>
    </dgm:pt>
    <dgm:pt modelId="{5DDCD1A9-6AD0-403D-9330-37CBA22E5833}" type="sibTrans" cxnId="{EB8D2A3D-4D13-4228-8469-40B8C2C9E25C}">
      <dgm:prSet/>
      <dgm:spPr/>
      <dgm:t>
        <a:bodyPr/>
        <a:lstStyle/>
        <a:p>
          <a:pPr algn="l"/>
          <a:endParaRPr lang="en-GB" sz="1600"/>
        </a:p>
      </dgm:t>
    </dgm:pt>
    <dgm:pt modelId="{A39EE643-6E26-45B6-B583-7AEB50C87B80}">
      <dgm:prSet phldrT="[Text]" custT="1"/>
      <dgm:spPr/>
      <dgm:t>
        <a:bodyPr/>
        <a:lstStyle/>
        <a:p>
          <a:pPr algn="l"/>
          <a:r>
            <a:rPr lang="en-GB" sz="4800" b="1" dirty="0">
              <a:latin typeface="+mn-lt"/>
            </a:rPr>
            <a:t>10,967 </a:t>
          </a:r>
          <a:r>
            <a:rPr lang="en-GB" sz="2400" b="1" dirty="0">
              <a:latin typeface="+mn-lt"/>
            </a:rPr>
            <a:t>for patients with a stroke</a:t>
          </a:r>
        </a:p>
      </dgm:t>
    </dgm:pt>
    <dgm:pt modelId="{8956012A-E45C-449E-AD51-F361B437ED86}" type="parTrans" cxnId="{C7C2A5C5-7D38-48C8-8628-CD55A5E3AA9B}">
      <dgm:prSet/>
      <dgm:spPr/>
      <dgm:t>
        <a:bodyPr/>
        <a:lstStyle/>
        <a:p>
          <a:pPr algn="l"/>
          <a:endParaRPr lang="en-GB" sz="1600"/>
        </a:p>
      </dgm:t>
    </dgm:pt>
    <dgm:pt modelId="{A8DB7755-2186-4D2E-B6D0-EBF4BBB0E0F9}" type="sibTrans" cxnId="{C7C2A5C5-7D38-48C8-8628-CD55A5E3AA9B}">
      <dgm:prSet/>
      <dgm:spPr/>
      <dgm:t>
        <a:bodyPr/>
        <a:lstStyle/>
        <a:p>
          <a:pPr algn="l"/>
          <a:endParaRPr lang="en-GB" sz="1600"/>
        </a:p>
      </dgm:t>
    </dgm:pt>
    <dgm:pt modelId="{BF90FCD1-C782-4727-8136-2171ED4CFED0}">
      <dgm:prSet phldrT="[Text]" custT="1"/>
      <dgm:spPr/>
      <dgm:t>
        <a:bodyPr/>
        <a:lstStyle/>
        <a:p>
          <a:pPr algn="l"/>
          <a:r>
            <a:rPr lang="en-GB" sz="4800" b="1" dirty="0">
              <a:latin typeface="+mn-lt"/>
            </a:rPr>
            <a:t>11,679 </a:t>
          </a:r>
          <a:r>
            <a:rPr lang="en-GB" sz="2400" b="1" dirty="0">
              <a:latin typeface="+mn-lt"/>
            </a:rPr>
            <a:t>for patients needing dialysis</a:t>
          </a:r>
          <a:endParaRPr lang="en-GB" sz="1100" b="1" dirty="0">
            <a:latin typeface="+mn-lt"/>
          </a:endParaRPr>
        </a:p>
      </dgm:t>
    </dgm:pt>
    <dgm:pt modelId="{F7C1959A-CF39-4BB9-9AA5-8986164787AE}" type="parTrans" cxnId="{8F7A6401-AD4C-45BF-B202-F94FA7C8035B}">
      <dgm:prSet/>
      <dgm:spPr/>
      <dgm:t>
        <a:bodyPr/>
        <a:lstStyle/>
        <a:p>
          <a:pPr algn="l"/>
          <a:endParaRPr lang="en-GB" sz="1600"/>
        </a:p>
      </dgm:t>
    </dgm:pt>
    <dgm:pt modelId="{4AE2DB51-6741-461A-9887-BC61EAB761A4}" type="sibTrans" cxnId="{8F7A6401-AD4C-45BF-B202-F94FA7C8035B}">
      <dgm:prSet/>
      <dgm:spPr/>
      <dgm:t>
        <a:bodyPr/>
        <a:lstStyle/>
        <a:p>
          <a:pPr algn="l"/>
          <a:endParaRPr lang="en-GB" sz="1600"/>
        </a:p>
      </dgm:t>
    </dgm:pt>
    <dgm:pt modelId="{2AE63675-15BC-46BB-917D-23AC10EFD49A}">
      <dgm:prSet phldrT="[Text]" custT="1"/>
      <dgm:spPr/>
      <dgm:t>
        <a:bodyPr/>
        <a:lstStyle/>
        <a:p>
          <a:pPr algn="l"/>
          <a:r>
            <a:rPr lang="en-GB" sz="4800" b="1" dirty="0">
              <a:latin typeface="+mn-lt"/>
            </a:rPr>
            <a:t>2,509 </a:t>
          </a:r>
          <a:r>
            <a:rPr lang="en-GB" sz="2400" b="1" dirty="0">
              <a:latin typeface="+mn-lt"/>
            </a:rPr>
            <a:t>for patients undergoing amputations</a:t>
          </a:r>
        </a:p>
      </dgm:t>
    </dgm:pt>
    <dgm:pt modelId="{ECE1471C-7F33-458E-AE9F-A99A3E835BEC}" type="parTrans" cxnId="{7CA6D7AF-8756-433B-9468-C719B8CB184C}">
      <dgm:prSet/>
      <dgm:spPr/>
      <dgm:t>
        <a:bodyPr/>
        <a:lstStyle/>
        <a:p>
          <a:pPr algn="l"/>
          <a:endParaRPr lang="en-GB" sz="1600"/>
        </a:p>
      </dgm:t>
    </dgm:pt>
    <dgm:pt modelId="{6315FF37-EC33-4A59-AAD4-F1E475A99D88}" type="sibTrans" cxnId="{7CA6D7AF-8756-433B-9468-C719B8CB184C}">
      <dgm:prSet/>
      <dgm:spPr/>
      <dgm:t>
        <a:bodyPr/>
        <a:lstStyle/>
        <a:p>
          <a:pPr algn="l"/>
          <a:endParaRPr lang="en-GB" sz="1600"/>
        </a:p>
      </dgm:t>
    </dgm:pt>
    <dgm:pt modelId="{53621603-073D-4B35-A7DD-D9362F9BD476}" type="pres">
      <dgm:prSet presAssocID="{3BECBD3A-FF45-42F6-AA28-028947F74C22}" presName="linearFlow" presStyleCnt="0">
        <dgm:presLayoutVars>
          <dgm:dir/>
          <dgm:resizeHandles val="exact"/>
        </dgm:presLayoutVars>
      </dgm:prSet>
      <dgm:spPr/>
    </dgm:pt>
    <dgm:pt modelId="{FFD5DE07-48B6-45A6-AF11-22D14EC3E5FC}" type="pres">
      <dgm:prSet presAssocID="{DD30F093-B59E-4EF1-9FF1-20547EA2C46A}" presName="composite" presStyleCnt="0"/>
      <dgm:spPr/>
    </dgm:pt>
    <dgm:pt modelId="{B7DE44D3-4153-4CA6-93F6-06836D01FE20}" type="pres">
      <dgm:prSet presAssocID="{DD30F093-B59E-4EF1-9FF1-20547EA2C46A}" presName="imgShp" presStyleLbl="fgImgPlace1" presStyleIdx="0" presStyleCnt="6" custLinFactX="-52974" custLinFactNeighborX="-100000"/>
      <dgm:spPr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3E9C6948-24AF-404A-82A1-6B313489D938}" type="pres">
      <dgm:prSet presAssocID="{DD30F093-B59E-4EF1-9FF1-20547EA2C46A}" presName="txShp" presStyleLbl="node1" presStyleIdx="0" presStyleCnt="6" custScaleX="133100">
        <dgm:presLayoutVars>
          <dgm:bulletEnabled val="1"/>
        </dgm:presLayoutVars>
      </dgm:prSet>
      <dgm:spPr/>
    </dgm:pt>
    <dgm:pt modelId="{EA39549F-E7FB-4E2B-AF21-D3EE9EBBCBF7}" type="pres">
      <dgm:prSet presAssocID="{8F40B539-5B49-422B-A772-6EA9C2F4E84C}" presName="spacing" presStyleCnt="0"/>
      <dgm:spPr/>
    </dgm:pt>
    <dgm:pt modelId="{010D65B8-087E-4057-B6B1-66E6039D6F0A}" type="pres">
      <dgm:prSet presAssocID="{3D372B09-1A67-4A99-AFD9-91518A709346}" presName="composite" presStyleCnt="0"/>
      <dgm:spPr/>
    </dgm:pt>
    <dgm:pt modelId="{5681A7E3-D28F-4C0D-A987-ABB84AB80E69}" type="pres">
      <dgm:prSet presAssocID="{3D372B09-1A67-4A99-AFD9-91518A709346}" presName="imgShp" presStyleLbl="fgImgPlace1" presStyleIdx="1" presStyleCnt="6" custLinFactX="-52974" custLinFactNeighborX="-100000"/>
      <dgm:spPr>
        <a:blipFill rotWithShape="1">
          <a:blip xmlns:r="http://schemas.openxmlformats.org/officeDocument/2006/relationships" r:embed="rId2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3677BF4E-F1EE-40D3-8A1B-7798AE9D93E0}" type="pres">
      <dgm:prSet presAssocID="{3D372B09-1A67-4A99-AFD9-91518A709346}" presName="txShp" presStyleLbl="node1" presStyleIdx="1" presStyleCnt="6" custScaleX="133100">
        <dgm:presLayoutVars>
          <dgm:bulletEnabled val="1"/>
        </dgm:presLayoutVars>
      </dgm:prSet>
      <dgm:spPr/>
    </dgm:pt>
    <dgm:pt modelId="{305EDB2B-478A-4CD6-AB4E-B1F0571A9D68}" type="pres">
      <dgm:prSet presAssocID="{518ECB4B-79C8-4707-A485-F56955E6929E}" presName="spacing" presStyleCnt="0"/>
      <dgm:spPr/>
    </dgm:pt>
    <dgm:pt modelId="{0C601B31-3D7D-4FB2-94E6-C6F7F5F33133}" type="pres">
      <dgm:prSet presAssocID="{2FE0CB1D-CA0F-4EE0-B2C0-D5C25FD03601}" presName="composite" presStyleCnt="0"/>
      <dgm:spPr/>
    </dgm:pt>
    <dgm:pt modelId="{2CE15785-796F-4A8E-9B68-1622F2EFC19A}" type="pres">
      <dgm:prSet presAssocID="{2FE0CB1D-CA0F-4EE0-B2C0-D5C25FD03601}" presName="imgShp" presStyleLbl="fgImgPlace1" presStyleIdx="2" presStyleCnt="6" custLinFactX="-52974" custLinFactNeighborX="-100000"/>
      <dgm:spPr>
        <a:blipFill rotWithShape="1"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DA5D8927-1C1A-42BD-8E54-ECF815687B6F}" type="pres">
      <dgm:prSet presAssocID="{2FE0CB1D-CA0F-4EE0-B2C0-D5C25FD03601}" presName="txShp" presStyleLbl="node1" presStyleIdx="2" presStyleCnt="6" custScaleX="133100">
        <dgm:presLayoutVars>
          <dgm:bulletEnabled val="1"/>
        </dgm:presLayoutVars>
      </dgm:prSet>
      <dgm:spPr/>
    </dgm:pt>
    <dgm:pt modelId="{9DE2CC77-4E8B-48CD-85F3-EC91FA3CFB98}" type="pres">
      <dgm:prSet presAssocID="{5DDCD1A9-6AD0-403D-9330-37CBA22E5833}" presName="spacing" presStyleCnt="0"/>
      <dgm:spPr/>
    </dgm:pt>
    <dgm:pt modelId="{19BDF48B-09A7-4AE7-834C-8F8E5E4A9161}" type="pres">
      <dgm:prSet presAssocID="{A39EE643-6E26-45B6-B583-7AEB50C87B80}" presName="composite" presStyleCnt="0"/>
      <dgm:spPr/>
    </dgm:pt>
    <dgm:pt modelId="{9A7B7A46-61B6-45FC-9182-3DAF91F2BD6D}" type="pres">
      <dgm:prSet presAssocID="{A39EE643-6E26-45B6-B583-7AEB50C87B80}" presName="imgShp" presStyleLbl="fgImgPlace1" presStyleIdx="3" presStyleCnt="6" custLinFactX="-52974" custLinFactNeighborX="-100000"/>
      <dgm:spPr>
        <a:blipFill rotWithShape="1">
          <a:blip xmlns:r="http://schemas.openxmlformats.org/officeDocument/2006/relationships" r:embed="rId4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B13C084A-7B8B-4278-B296-C191E80EA35E}" type="pres">
      <dgm:prSet presAssocID="{A39EE643-6E26-45B6-B583-7AEB50C87B80}" presName="txShp" presStyleLbl="node1" presStyleIdx="3" presStyleCnt="6" custScaleX="133100">
        <dgm:presLayoutVars>
          <dgm:bulletEnabled val="1"/>
        </dgm:presLayoutVars>
      </dgm:prSet>
      <dgm:spPr/>
    </dgm:pt>
    <dgm:pt modelId="{56BC4EE8-DB54-45C6-9062-F90B42890052}" type="pres">
      <dgm:prSet presAssocID="{A8DB7755-2186-4D2E-B6D0-EBF4BBB0E0F9}" presName="spacing" presStyleCnt="0"/>
      <dgm:spPr/>
    </dgm:pt>
    <dgm:pt modelId="{205F66CE-38A1-488B-972A-BAFC15B3960F}" type="pres">
      <dgm:prSet presAssocID="{BF90FCD1-C782-4727-8136-2171ED4CFED0}" presName="composite" presStyleCnt="0"/>
      <dgm:spPr/>
    </dgm:pt>
    <dgm:pt modelId="{A3EE41B4-EC0D-4418-88D4-B94C0FDFF4A9}" type="pres">
      <dgm:prSet presAssocID="{BF90FCD1-C782-4727-8136-2171ED4CFED0}" presName="imgShp" presStyleLbl="fgImgPlace1" presStyleIdx="4" presStyleCnt="6" custLinFactX="-52974" custLinFactNeighborX="-100000"/>
      <dgm:spPr>
        <a:blipFill rotWithShape="1"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6F6BED75-23B5-4685-AB66-5B5626C1DE8E}" type="pres">
      <dgm:prSet presAssocID="{BF90FCD1-C782-4727-8136-2171ED4CFED0}" presName="txShp" presStyleLbl="node1" presStyleIdx="4" presStyleCnt="6" custScaleX="133100">
        <dgm:presLayoutVars>
          <dgm:bulletEnabled val="1"/>
        </dgm:presLayoutVars>
      </dgm:prSet>
      <dgm:spPr/>
    </dgm:pt>
    <dgm:pt modelId="{DD60C8D1-8DF7-46BC-9D7E-E8270718410D}" type="pres">
      <dgm:prSet presAssocID="{4AE2DB51-6741-461A-9887-BC61EAB761A4}" presName="spacing" presStyleCnt="0"/>
      <dgm:spPr/>
    </dgm:pt>
    <dgm:pt modelId="{08CD16D8-74A0-4E8E-8AD5-6611CABBDC51}" type="pres">
      <dgm:prSet presAssocID="{2AE63675-15BC-46BB-917D-23AC10EFD49A}" presName="composite" presStyleCnt="0"/>
      <dgm:spPr/>
    </dgm:pt>
    <dgm:pt modelId="{9D83EFAA-E073-42E8-ADF9-E6795F37A23B}" type="pres">
      <dgm:prSet presAssocID="{2AE63675-15BC-46BB-917D-23AC10EFD49A}" presName="imgShp" presStyleLbl="fgImgPlace1" presStyleIdx="5" presStyleCnt="6" custLinFactX="-52974" custLinFactNeighborX="-100000"/>
      <dgm:spPr>
        <a:blipFill rotWithShape="1">
          <a:blip xmlns:r="http://schemas.openxmlformats.org/officeDocument/2006/relationships" r:embed="rId6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</dgm:pt>
    <dgm:pt modelId="{BD32AA52-6862-41F2-BA5B-CF8A7B152316}" type="pres">
      <dgm:prSet presAssocID="{2AE63675-15BC-46BB-917D-23AC10EFD49A}" presName="txShp" presStyleLbl="node1" presStyleIdx="5" presStyleCnt="6" custScaleX="133100">
        <dgm:presLayoutVars>
          <dgm:bulletEnabled val="1"/>
        </dgm:presLayoutVars>
      </dgm:prSet>
      <dgm:spPr/>
    </dgm:pt>
  </dgm:ptLst>
  <dgm:cxnLst>
    <dgm:cxn modelId="{8F7A6401-AD4C-45BF-B202-F94FA7C8035B}" srcId="{3BECBD3A-FF45-42F6-AA28-028947F74C22}" destId="{BF90FCD1-C782-4727-8136-2171ED4CFED0}" srcOrd="4" destOrd="0" parTransId="{F7C1959A-CF39-4BB9-9AA5-8986164787AE}" sibTransId="{4AE2DB51-6741-461A-9887-BC61EAB761A4}"/>
    <dgm:cxn modelId="{05BD7D06-468E-480F-AFE0-7E74D03BB32A}" type="presOf" srcId="{BF90FCD1-C782-4727-8136-2171ED4CFED0}" destId="{6F6BED75-23B5-4685-AB66-5B5626C1DE8E}" srcOrd="0" destOrd="0" presId="urn:microsoft.com/office/officeart/2005/8/layout/vList3"/>
    <dgm:cxn modelId="{1256480D-26DC-4CF1-BDD6-C45BFB9270F7}" srcId="{3BECBD3A-FF45-42F6-AA28-028947F74C22}" destId="{3D372B09-1A67-4A99-AFD9-91518A709346}" srcOrd="1" destOrd="0" parTransId="{FBD99574-41A5-4389-B117-0706EAF1EED2}" sibTransId="{518ECB4B-79C8-4707-A485-F56955E6929E}"/>
    <dgm:cxn modelId="{EB8D2A3D-4D13-4228-8469-40B8C2C9E25C}" srcId="{3BECBD3A-FF45-42F6-AA28-028947F74C22}" destId="{2FE0CB1D-CA0F-4EE0-B2C0-D5C25FD03601}" srcOrd="2" destOrd="0" parTransId="{3689CB44-DADB-4C5F-8C31-D342CA6B68DF}" sibTransId="{5DDCD1A9-6AD0-403D-9330-37CBA22E5833}"/>
    <dgm:cxn modelId="{35CCA75B-4F40-4D9B-8B53-2D28C13F3AD3}" type="presOf" srcId="{3D372B09-1A67-4A99-AFD9-91518A709346}" destId="{3677BF4E-F1EE-40D3-8A1B-7798AE9D93E0}" srcOrd="0" destOrd="0" presId="urn:microsoft.com/office/officeart/2005/8/layout/vList3"/>
    <dgm:cxn modelId="{5E8FC064-1F47-4C1E-B60C-CC87B479F57C}" type="presOf" srcId="{DD30F093-B59E-4EF1-9FF1-20547EA2C46A}" destId="{3E9C6948-24AF-404A-82A1-6B313489D938}" srcOrd="0" destOrd="0" presId="urn:microsoft.com/office/officeart/2005/8/layout/vList3"/>
    <dgm:cxn modelId="{D945D346-0743-416F-AC32-53E83525A691}" type="presOf" srcId="{2AE63675-15BC-46BB-917D-23AC10EFD49A}" destId="{BD32AA52-6862-41F2-BA5B-CF8A7B152316}" srcOrd="0" destOrd="0" presId="urn:microsoft.com/office/officeart/2005/8/layout/vList3"/>
    <dgm:cxn modelId="{2B84AD8D-1457-4DE4-8ED3-8B1C08CD13AB}" srcId="{3BECBD3A-FF45-42F6-AA28-028947F74C22}" destId="{DD30F093-B59E-4EF1-9FF1-20547EA2C46A}" srcOrd="0" destOrd="0" parTransId="{EACE8859-AEF0-4F69-AF50-BD05D1427474}" sibTransId="{8F40B539-5B49-422B-A772-6EA9C2F4E84C}"/>
    <dgm:cxn modelId="{B3FD8099-B598-49AB-B77A-B5C01A61CB2A}" type="presOf" srcId="{2FE0CB1D-CA0F-4EE0-B2C0-D5C25FD03601}" destId="{DA5D8927-1C1A-42BD-8E54-ECF815687B6F}" srcOrd="0" destOrd="0" presId="urn:microsoft.com/office/officeart/2005/8/layout/vList3"/>
    <dgm:cxn modelId="{7CA6D7AF-8756-433B-9468-C719B8CB184C}" srcId="{3BECBD3A-FF45-42F6-AA28-028947F74C22}" destId="{2AE63675-15BC-46BB-917D-23AC10EFD49A}" srcOrd="5" destOrd="0" parTransId="{ECE1471C-7F33-458E-AE9F-A99A3E835BEC}" sibTransId="{6315FF37-EC33-4A59-AAD4-F1E475A99D88}"/>
    <dgm:cxn modelId="{0B798FBA-C50A-448F-A86A-A63F887240F2}" type="presOf" srcId="{3BECBD3A-FF45-42F6-AA28-028947F74C22}" destId="{53621603-073D-4B35-A7DD-D9362F9BD476}" srcOrd="0" destOrd="0" presId="urn:microsoft.com/office/officeart/2005/8/layout/vList3"/>
    <dgm:cxn modelId="{C7C2A5C5-7D38-48C8-8628-CD55A5E3AA9B}" srcId="{3BECBD3A-FF45-42F6-AA28-028947F74C22}" destId="{A39EE643-6E26-45B6-B583-7AEB50C87B80}" srcOrd="3" destOrd="0" parTransId="{8956012A-E45C-449E-AD51-F361B437ED86}" sibTransId="{A8DB7755-2186-4D2E-B6D0-EBF4BBB0E0F9}"/>
    <dgm:cxn modelId="{FBA691F7-0B04-493F-8DD7-984A0C149D7B}" type="presOf" srcId="{A39EE643-6E26-45B6-B583-7AEB50C87B80}" destId="{B13C084A-7B8B-4278-B296-C191E80EA35E}" srcOrd="0" destOrd="0" presId="urn:microsoft.com/office/officeart/2005/8/layout/vList3"/>
    <dgm:cxn modelId="{514509CE-0D7B-4785-B9AA-561D763B73D5}" type="presParOf" srcId="{53621603-073D-4B35-A7DD-D9362F9BD476}" destId="{FFD5DE07-48B6-45A6-AF11-22D14EC3E5FC}" srcOrd="0" destOrd="0" presId="urn:microsoft.com/office/officeart/2005/8/layout/vList3"/>
    <dgm:cxn modelId="{A7EDEA35-21A0-4E82-BFB1-823C0099D93F}" type="presParOf" srcId="{FFD5DE07-48B6-45A6-AF11-22D14EC3E5FC}" destId="{B7DE44D3-4153-4CA6-93F6-06836D01FE20}" srcOrd="0" destOrd="0" presId="urn:microsoft.com/office/officeart/2005/8/layout/vList3"/>
    <dgm:cxn modelId="{1FFD1331-5599-45E0-A822-EFC9E6ECEEDF}" type="presParOf" srcId="{FFD5DE07-48B6-45A6-AF11-22D14EC3E5FC}" destId="{3E9C6948-24AF-404A-82A1-6B313489D938}" srcOrd="1" destOrd="0" presId="urn:microsoft.com/office/officeart/2005/8/layout/vList3"/>
    <dgm:cxn modelId="{E215DB42-500C-4693-8DA1-6BD5E79F433F}" type="presParOf" srcId="{53621603-073D-4B35-A7DD-D9362F9BD476}" destId="{EA39549F-E7FB-4E2B-AF21-D3EE9EBBCBF7}" srcOrd="1" destOrd="0" presId="urn:microsoft.com/office/officeart/2005/8/layout/vList3"/>
    <dgm:cxn modelId="{3C115A15-9A34-40B2-9ECF-2F9D6FCA686F}" type="presParOf" srcId="{53621603-073D-4B35-A7DD-D9362F9BD476}" destId="{010D65B8-087E-4057-B6B1-66E6039D6F0A}" srcOrd="2" destOrd="0" presId="urn:microsoft.com/office/officeart/2005/8/layout/vList3"/>
    <dgm:cxn modelId="{423CB962-9C56-4876-A5ED-FA11BC567C3D}" type="presParOf" srcId="{010D65B8-087E-4057-B6B1-66E6039D6F0A}" destId="{5681A7E3-D28F-4C0D-A987-ABB84AB80E69}" srcOrd="0" destOrd="0" presId="urn:microsoft.com/office/officeart/2005/8/layout/vList3"/>
    <dgm:cxn modelId="{9B5DFE87-676F-4035-8A65-E4674A7292E5}" type="presParOf" srcId="{010D65B8-087E-4057-B6B1-66E6039D6F0A}" destId="{3677BF4E-F1EE-40D3-8A1B-7798AE9D93E0}" srcOrd="1" destOrd="0" presId="urn:microsoft.com/office/officeart/2005/8/layout/vList3"/>
    <dgm:cxn modelId="{D6C253F5-6581-4B59-ACC1-CC2103B98232}" type="presParOf" srcId="{53621603-073D-4B35-A7DD-D9362F9BD476}" destId="{305EDB2B-478A-4CD6-AB4E-B1F0571A9D68}" srcOrd="3" destOrd="0" presId="urn:microsoft.com/office/officeart/2005/8/layout/vList3"/>
    <dgm:cxn modelId="{2AAF56EB-5FAB-4993-B242-C4D05D0A2499}" type="presParOf" srcId="{53621603-073D-4B35-A7DD-D9362F9BD476}" destId="{0C601B31-3D7D-4FB2-94E6-C6F7F5F33133}" srcOrd="4" destOrd="0" presId="urn:microsoft.com/office/officeart/2005/8/layout/vList3"/>
    <dgm:cxn modelId="{28DBFC00-08EF-40BA-8DAD-2E85DB168C74}" type="presParOf" srcId="{0C601B31-3D7D-4FB2-94E6-C6F7F5F33133}" destId="{2CE15785-796F-4A8E-9B68-1622F2EFC19A}" srcOrd="0" destOrd="0" presId="urn:microsoft.com/office/officeart/2005/8/layout/vList3"/>
    <dgm:cxn modelId="{86045ADE-E292-43C4-BB92-664D4F4D5470}" type="presParOf" srcId="{0C601B31-3D7D-4FB2-94E6-C6F7F5F33133}" destId="{DA5D8927-1C1A-42BD-8E54-ECF815687B6F}" srcOrd="1" destOrd="0" presId="urn:microsoft.com/office/officeart/2005/8/layout/vList3"/>
    <dgm:cxn modelId="{E04EB0A7-0C2C-4A41-AF7F-C0D0B17AB360}" type="presParOf" srcId="{53621603-073D-4B35-A7DD-D9362F9BD476}" destId="{9DE2CC77-4E8B-48CD-85F3-EC91FA3CFB98}" srcOrd="5" destOrd="0" presId="urn:microsoft.com/office/officeart/2005/8/layout/vList3"/>
    <dgm:cxn modelId="{97DEEE1F-8936-42A0-B9E3-ADF0A1D5E798}" type="presParOf" srcId="{53621603-073D-4B35-A7DD-D9362F9BD476}" destId="{19BDF48B-09A7-4AE7-834C-8F8E5E4A9161}" srcOrd="6" destOrd="0" presId="urn:microsoft.com/office/officeart/2005/8/layout/vList3"/>
    <dgm:cxn modelId="{22BC6685-D465-41E5-A188-9973B4C5CE41}" type="presParOf" srcId="{19BDF48B-09A7-4AE7-834C-8F8E5E4A9161}" destId="{9A7B7A46-61B6-45FC-9182-3DAF91F2BD6D}" srcOrd="0" destOrd="0" presId="urn:microsoft.com/office/officeart/2005/8/layout/vList3"/>
    <dgm:cxn modelId="{B43F6E7F-B341-424B-999F-B7BB73619FAD}" type="presParOf" srcId="{19BDF48B-09A7-4AE7-834C-8F8E5E4A9161}" destId="{B13C084A-7B8B-4278-B296-C191E80EA35E}" srcOrd="1" destOrd="0" presId="urn:microsoft.com/office/officeart/2005/8/layout/vList3"/>
    <dgm:cxn modelId="{2FE6EEFA-DCD2-44BE-AC62-8955667AD2B1}" type="presParOf" srcId="{53621603-073D-4B35-A7DD-D9362F9BD476}" destId="{56BC4EE8-DB54-45C6-9062-F90B42890052}" srcOrd="7" destOrd="0" presId="urn:microsoft.com/office/officeart/2005/8/layout/vList3"/>
    <dgm:cxn modelId="{F313E06E-9B36-4E8E-90A6-DFF055BB7474}" type="presParOf" srcId="{53621603-073D-4B35-A7DD-D9362F9BD476}" destId="{205F66CE-38A1-488B-972A-BAFC15B3960F}" srcOrd="8" destOrd="0" presId="urn:microsoft.com/office/officeart/2005/8/layout/vList3"/>
    <dgm:cxn modelId="{1901F11C-69FC-4BD2-B2BC-F7906E0DB39A}" type="presParOf" srcId="{205F66CE-38A1-488B-972A-BAFC15B3960F}" destId="{A3EE41B4-EC0D-4418-88D4-B94C0FDFF4A9}" srcOrd="0" destOrd="0" presId="urn:microsoft.com/office/officeart/2005/8/layout/vList3"/>
    <dgm:cxn modelId="{727CF086-323E-45CA-833D-7E4E25B8AE25}" type="presParOf" srcId="{205F66CE-38A1-488B-972A-BAFC15B3960F}" destId="{6F6BED75-23B5-4685-AB66-5B5626C1DE8E}" srcOrd="1" destOrd="0" presId="urn:microsoft.com/office/officeart/2005/8/layout/vList3"/>
    <dgm:cxn modelId="{02E21481-D8D1-40F2-A09A-09DD71D88DE2}" type="presParOf" srcId="{53621603-073D-4B35-A7DD-D9362F9BD476}" destId="{DD60C8D1-8DF7-46BC-9D7E-E8270718410D}" srcOrd="9" destOrd="0" presId="urn:microsoft.com/office/officeart/2005/8/layout/vList3"/>
    <dgm:cxn modelId="{104A6494-99A1-4C99-86E8-23DA252EE77B}" type="presParOf" srcId="{53621603-073D-4B35-A7DD-D9362F9BD476}" destId="{08CD16D8-74A0-4E8E-8AD5-6611CABBDC51}" srcOrd="10" destOrd="0" presId="urn:microsoft.com/office/officeart/2005/8/layout/vList3"/>
    <dgm:cxn modelId="{E33B4606-35DF-4565-B44E-EA3C3A727A3B}" type="presParOf" srcId="{08CD16D8-74A0-4E8E-8AD5-6611CABBDC51}" destId="{9D83EFAA-E073-42E8-ADF9-E6795F37A23B}" srcOrd="0" destOrd="0" presId="urn:microsoft.com/office/officeart/2005/8/layout/vList3"/>
    <dgm:cxn modelId="{82FAC048-8D01-4D34-96BC-90D9E0552E8E}" type="presParOf" srcId="{08CD16D8-74A0-4E8E-8AD5-6611CABBDC51}" destId="{BD32AA52-6862-41F2-BA5B-CF8A7B152316}" srcOrd="1" destOrd="0" presId="urn:microsoft.com/office/officeart/2005/8/layout/vList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C6948-24AF-404A-82A1-6B313489D938}">
      <dsp:nvSpPr>
        <dsp:cNvPr id="0" name=""/>
        <dsp:cNvSpPr/>
      </dsp:nvSpPr>
      <dsp:spPr>
        <a:xfrm rot="10800000">
          <a:off x="492222" y="3424"/>
          <a:ext cx="7584508" cy="1219444"/>
        </a:xfrm>
        <a:prstGeom prst="homePlate">
          <a:avLst/>
        </a:prstGeom>
        <a:solidFill>
          <a:schemeClr val="tx1">
            <a:lumMod val="75000"/>
            <a:lumOff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7741" tIns="205740" rIns="384048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b="1" kern="1200" dirty="0">
              <a:latin typeface="+mn-lt"/>
            </a:rPr>
            <a:t>128,992 </a:t>
          </a:r>
          <a:r>
            <a:rPr lang="en-GB" sz="2400" b="1" kern="1200" dirty="0">
              <a:latin typeface="+mn-lt"/>
            </a:rPr>
            <a:t>patients in NWL with diabetes</a:t>
          </a:r>
          <a:endParaRPr lang="en-GB" sz="2800" b="1" kern="1200" dirty="0">
            <a:latin typeface="+mn-lt"/>
          </a:endParaRPr>
        </a:p>
      </dsp:txBody>
      <dsp:txXfrm rot="10800000">
        <a:off x="797083" y="3424"/>
        <a:ext cx="7279647" cy="1219444"/>
      </dsp:txXfrm>
    </dsp:sp>
    <dsp:sp modelId="{B7DE44D3-4153-4CA6-93F6-06836D01FE20}">
      <dsp:nvSpPr>
        <dsp:cNvPr id="0" name=""/>
        <dsp:cNvSpPr/>
      </dsp:nvSpPr>
      <dsp:spPr>
        <a:xfrm>
          <a:off x="0" y="3424"/>
          <a:ext cx="1219444" cy="121944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77BF4E-F1EE-40D3-8A1B-7798AE9D93E0}">
      <dsp:nvSpPr>
        <dsp:cNvPr id="0" name=""/>
        <dsp:cNvSpPr/>
      </dsp:nvSpPr>
      <dsp:spPr>
        <a:xfrm rot="10800000">
          <a:off x="492222" y="1586881"/>
          <a:ext cx="7584508" cy="1219444"/>
        </a:xfrm>
        <a:prstGeom prst="homePlate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7741" tIns="205740" rIns="384048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b="1" kern="1200" dirty="0">
              <a:latin typeface="+mn-lt"/>
            </a:rPr>
            <a:t>29.4% </a:t>
          </a:r>
          <a:r>
            <a:rPr lang="en-GB" sz="2400" b="1" kern="1200" dirty="0">
              <a:latin typeface="+mn-lt"/>
            </a:rPr>
            <a:t>of emergency admissions</a:t>
          </a:r>
        </a:p>
      </dsp:txBody>
      <dsp:txXfrm rot="10800000">
        <a:off x="797083" y="1586881"/>
        <a:ext cx="7279647" cy="1219444"/>
      </dsp:txXfrm>
    </dsp:sp>
    <dsp:sp modelId="{5681A7E3-D28F-4C0D-A987-ABB84AB80E69}">
      <dsp:nvSpPr>
        <dsp:cNvPr id="0" name=""/>
        <dsp:cNvSpPr/>
      </dsp:nvSpPr>
      <dsp:spPr>
        <a:xfrm>
          <a:off x="0" y="1586881"/>
          <a:ext cx="1219444" cy="121944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5D8927-1C1A-42BD-8E54-ECF815687B6F}">
      <dsp:nvSpPr>
        <dsp:cNvPr id="0" name=""/>
        <dsp:cNvSpPr/>
      </dsp:nvSpPr>
      <dsp:spPr>
        <a:xfrm rot="10800000">
          <a:off x="492222" y="3170338"/>
          <a:ext cx="7584508" cy="1219444"/>
        </a:xfrm>
        <a:prstGeom prst="homePlate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7741" tIns="205740" rIns="384048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b="1" kern="1200" dirty="0">
              <a:latin typeface="+mn-lt"/>
            </a:rPr>
            <a:t>28.3% </a:t>
          </a:r>
          <a:r>
            <a:rPr lang="en-GB" sz="2400" b="1" kern="1200" dirty="0">
              <a:latin typeface="+mn-lt"/>
            </a:rPr>
            <a:t>of NWL bed days </a:t>
          </a:r>
          <a:endParaRPr lang="en-GB" sz="1400" b="1" kern="1200" dirty="0">
            <a:latin typeface="+mn-lt"/>
          </a:endParaRPr>
        </a:p>
      </dsp:txBody>
      <dsp:txXfrm rot="10800000">
        <a:off x="797083" y="3170338"/>
        <a:ext cx="7279647" cy="1219444"/>
      </dsp:txXfrm>
    </dsp:sp>
    <dsp:sp modelId="{2CE15785-796F-4A8E-9B68-1622F2EFC19A}">
      <dsp:nvSpPr>
        <dsp:cNvPr id="0" name=""/>
        <dsp:cNvSpPr/>
      </dsp:nvSpPr>
      <dsp:spPr>
        <a:xfrm>
          <a:off x="0" y="3170338"/>
          <a:ext cx="1219444" cy="1219444"/>
        </a:xfrm>
        <a:prstGeom prst="ellipse">
          <a:avLst/>
        </a:prstGeom>
        <a:blipFill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13C084A-7B8B-4278-B296-C191E80EA35E}">
      <dsp:nvSpPr>
        <dsp:cNvPr id="0" name=""/>
        <dsp:cNvSpPr/>
      </dsp:nvSpPr>
      <dsp:spPr>
        <a:xfrm rot="10800000">
          <a:off x="492222" y="4753795"/>
          <a:ext cx="7584508" cy="1219444"/>
        </a:xfrm>
        <a:prstGeom prst="homePlate">
          <a:avLst/>
        </a:prstGeom>
        <a:solidFill>
          <a:srgbClr val="FF993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7741" tIns="205740" rIns="384048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400" b="1" kern="1200" dirty="0">
              <a:latin typeface="+mn-lt"/>
            </a:rPr>
            <a:t>£340m </a:t>
          </a:r>
          <a:r>
            <a:rPr lang="en-GB" sz="2400" b="1" kern="1200" dirty="0">
              <a:latin typeface="+mn-lt"/>
            </a:rPr>
            <a:t>NWL spend on diabetes (~10%) </a:t>
          </a:r>
        </a:p>
      </dsp:txBody>
      <dsp:txXfrm rot="10800000">
        <a:off x="797083" y="4753795"/>
        <a:ext cx="7279647" cy="1219444"/>
      </dsp:txXfrm>
    </dsp:sp>
    <dsp:sp modelId="{9A7B7A46-61B6-45FC-9182-3DAF91F2BD6D}">
      <dsp:nvSpPr>
        <dsp:cNvPr id="0" name=""/>
        <dsp:cNvSpPr/>
      </dsp:nvSpPr>
      <dsp:spPr>
        <a:xfrm>
          <a:off x="0" y="4753795"/>
          <a:ext cx="1219444" cy="1219444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C6948-24AF-404A-82A1-6B313489D938}">
      <dsp:nvSpPr>
        <dsp:cNvPr id="0" name=""/>
        <dsp:cNvSpPr/>
      </dsp:nvSpPr>
      <dsp:spPr>
        <a:xfrm rot="10800000">
          <a:off x="492222" y="516"/>
          <a:ext cx="7584508" cy="79754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1695" tIns="182880" rIns="341376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1" kern="1200" dirty="0">
              <a:latin typeface="+mn-lt"/>
            </a:rPr>
            <a:t>10,419 </a:t>
          </a:r>
          <a:r>
            <a:rPr lang="en-GB" sz="2400" b="1" kern="1200" dirty="0">
              <a:latin typeface="+mn-lt"/>
            </a:rPr>
            <a:t>for diabetes patients with angina</a:t>
          </a:r>
          <a:endParaRPr lang="en-GB" sz="2800" b="1" kern="1200" dirty="0">
            <a:latin typeface="+mn-lt"/>
          </a:endParaRPr>
        </a:p>
      </dsp:txBody>
      <dsp:txXfrm rot="10800000">
        <a:off x="691608" y="516"/>
        <a:ext cx="7385122" cy="797544"/>
      </dsp:txXfrm>
    </dsp:sp>
    <dsp:sp modelId="{B7DE44D3-4153-4CA6-93F6-06836D01FE20}">
      <dsp:nvSpPr>
        <dsp:cNvPr id="0" name=""/>
        <dsp:cNvSpPr/>
      </dsp:nvSpPr>
      <dsp:spPr>
        <a:xfrm>
          <a:off x="0" y="516"/>
          <a:ext cx="797544" cy="797544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77BF4E-F1EE-40D3-8A1B-7798AE9D93E0}">
      <dsp:nvSpPr>
        <dsp:cNvPr id="0" name=""/>
        <dsp:cNvSpPr/>
      </dsp:nvSpPr>
      <dsp:spPr>
        <a:xfrm rot="10800000">
          <a:off x="492222" y="1036133"/>
          <a:ext cx="7584508" cy="79754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1695" tIns="182880" rIns="341376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1" kern="1200" dirty="0">
              <a:latin typeface="+mn-lt"/>
            </a:rPr>
            <a:t>9,242 </a:t>
          </a:r>
          <a:r>
            <a:rPr lang="en-GB" sz="2400" b="1" kern="1200" dirty="0">
              <a:latin typeface="+mn-lt"/>
            </a:rPr>
            <a:t>for patients with a myocardial infarction</a:t>
          </a:r>
        </a:p>
      </dsp:txBody>
      <dsp:txXfrm rot="10800000">
        <a:off x="691608" y="1036133"/>
        <a:ext cx="7385122" cy="797544"/>
      </dsp:txXfrm>
    </dsp:sp>
    <dsp:sp modelId="{5681A7E3-D28F-4C0D-A987-ABB84AB80E69}">
      <dsp:nvSpPr>
        <dsp:cNvPr id="0" name=""/>
        <dsp:cNvSpPr/>
      </dsp:nvSpPr>
      <dsp:spPr>
        <a:xfrm>
          <a:off x="0" y="1036133"/>
          <a:ext cx="797544" cy="797544"/>
        </a:xfrm>
        <a:prstGeom prst="ellipse">
          <a:avLst/>
        </a:prstGeom>
        <a:blipFill rotWithShape="1">
          <a:blip xmlns:r="http://schemas.openxmlformats.org/officeDocument/2006/relationships" r:embed="rId2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5D8927-1C1A-42BD-8E54-ECF815687B6F}">
      <dsp:nvSpPr>
        <dsp:cNvPr id="0" name=""/>
        <dsp:cNvSpPr/>
      </dsp:nvSpPr>
      <dsp:spPr>
        <a:xfrm rot="10800000">
          <a:off x="492222" y="2071751"/>
          <a:ext cx="7584508" cy="79754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1695" tIns="182880" rIns="341376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1" kern="1200" dirty="0">
              <a:latin typeface="+mn-lt"/>
            </a:rPr>
            <a:t>32,162 </a:t>
          </a:r>
          <a:r>
            <a:rPr lang="en-GB" sz="2400" b="1" kern="1200" dirty="0">
              <a:latin typeface="+mn-lt"/>
            </a:rPr>
            <a:t>for patients with heart failure</a:t>
          </a:r>
        </a:p>
      </dsp:txBody>
      <dsp:txXfrm rot="10800000">
        <a:off x="691608" y="2071751"/>
        <a:ext cx="7385122" cy="797544"/>
      </dsp:txXfrm>
    </dsp:sp>
    <dsp:sp modelId="{2CE15785-796F-4A8E-9B68-1622F2EFC19A}">
      <dsp:nvSpPr>
        <dsp:cNvPr id="0" name=""/>
        <dsp:cNvSpPr/>
      </dsp:nvSpPr>
      <dsp:spPr>
        <a:xfrm>
          <a:off x="0" y="2071751"/>
          <a:ext cx="797544" cy="797544"/>
        </a:xfrm>
        <a:prstGeom prst="ellipse">
          <a:avLst/>
        </a:prstGeom>
        <a:blipFill rotWithShape="1"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13C084A-7B8B-4278-B296-C191E80EA35E}">
      <dsp:nvSpPr>
        <dsp:cNvPr id="0" name=""/>
        <dsp:cNvSpPr/>
      </dsp:nvSpPr>
      <dsp:spPr>
        <a:xfrm rot="10800000">
          <a:off x="492222" y="3107368"/>
          <a:ext cx="7584508" cy="79754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1695" tIns="182880" rIns="341376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1" kern="1200" dirty="0">
              <a:latin typeface="+mn-lt"/>
            </a:rPr>
            <a:t>10,967 </a:t>
          </a:r>
          <a:r>
            <a:rPr lang="en-GB" sz="2400" b="1" kern="1200" dirty="0">
              <a:latin typeface="+mn-lt"/>
            </a:rPr>
            <a:t>for patients with a stroke</a:t>
          </a:r>
        </a:p>
      </dsp:txBody>
      <dsp:txXfrm rot="10800000">
        <a:off x="691608" y="3107368"/>
        <a:ext cx="7385122" cy="797544"/>
      </dsp:txXfrm>
    </dsp:sp>
    <dsp:sp modelId="{9A7B7A46-61B6-45FC-9182-3DAF91F2BD6D}">
      <dsp:nvSpPr>
        <dsp:cNvPr id="0" name=""/>
        <dsp:cNvSpPr/>
      </dsp:nvSpPr>
      <dsp:spPr>
        <a:xfrm>
          <a:off x="0" y="3107368"/>
          <a:ext cx="797544" cy="797544"/>
        </a:xfrm>
        <a:prstGeom prst="ellipse">
          <a:avLst/>
        </a:prstGeom>
        <a:blipFill rotWithShape="1">
          <a:blip xmlns:r="http://schemas.openxmlformats.org/officeDocument/2006/relationships" r:embed="rId4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F6BED75-23B5-4685-AB66-5B5626C1DE8E}">
      <dsp:nvSpPr>
        <dsp:cNvPr id="0" name=""/>
        <dsp:cNvSpPr/>
      </dsp:nvSpPr>
      <dsp:spPr>
        <a:xfrm rot="10800000">
          <a:off x="492222" y="4142985"/>
          <a:ext cx="7584508" cy="79754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1695" tIns="182880" rIns="341376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1" kern="1200" dirty="0">
              <a:latin typeface="+mn-lt"/>
            </a:rPr>
            <a:t>11,679 </a:t>
          </a:r>
          <a:r>
            <a:rPr lang="en-GB" sz="2400" b="1" kern="1200" dirty="0">
              <a:latin typeface="+mn-lt"/>
            </a:rPr>
            <a:t>for patients needing dialysis</a:t>
          </a:r>
          <a:endParaRPr lang="en-GB" sz="1100" b="1" kern="1200" dirty="0">
            <a:latin typeface="+mn-lt"/>
          </a:endParaRPr>
        </a:p>
      </dsp:txBody>
      <dsp:txXfrm rot="10800000">
        <a:off x="691608" y="4142985"/>
        <a:ext cx="7385122" cy="797544"/>
      </dsp:txXfrm>
    </dsp:sp>
    <dsp:sp modelId="{A3EE41B4-EC0D-4418-88D4-B94C0FDFF4A9}">
      <dsp:nvSpPr>
        <dsp:cNvPr id="0" name=""/>
        <dsp:cNvSpPr/>
      </dsp:nvSpPr>
      <dsp:spPr>
        <a:xfrm>
          <a:off x="0" y="4142985"/>
          <a:ext cx="797544" cy="797544"/>
        </a:xfrm>
        <a:prstGeom prst="ellipse">
          <a:avLst/>
        </a:prstGeom>
        <a:blipFill rotWithShape="1"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32AA52-6862-41F2-BA5B-CF8A7B152316}">
      <dsp:nvSpPr>
        <dsp:cNvPr id="0" name=""/>
        <dsp:cNvSpPr/>
      </dsp:nvSpPr>
      <dsp:spPr>
        <a:xfrm rot="10800000">
          <a:off x="492222" y="5178603"/>
          <a:ext cx="7584508" cy="79754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1695" tIns="182880" rIns="341376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1" kern="1200" dirty="0">
              <a:latin typeface="+mn-lt"/>
            </a:rPr>
            <a:t>2,509 </a:t>
          </a:r>
          <a:r>
            <a:rPr lang="en-GB" sz="2400" b="1" kern="1200" dirty="0">
              <a:latin typeface="+mn-lt"/>
            </a:rPr>
            <a:t>for patients undergoing amputations</a:t>
          </a:r>
        </a:p>
      </dsp:txBody>
      <dsp:txXfrm rot="10800000">
        <a:off x="691608" y="5178603"/>
        <a:ext cx="7385122" cy="797544"/>
      </dsp:txXfrm>
    </dsp:sp>
    <dsp:sp modelId="{9D83EFAA-E073-42E8-ADF9-E6795F37A23B}">
      <dsp:nvSpPr>
        <dsp:cNvPr id="0" name=""/>
        <dsp:cNvSpPr/>
      </dsp:nvSpPr>
      <dsp:spPr>
        <a:xfrm>
          <a:off x="0" y="5178603"/>
          <a:ext cx="797544" cy="797544"/>
        </a:xfrm>
        <a:prstGeom prst="ellipse">
          <a:avLst/>
        </a:prstGeom>
        <a:blipFill rotWithShape="1">
          <a:blip xmlns:r="http://schemas.openxmlformats.org/officeDocument/2006/relationships" r:embed="rId6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51BC-89A6-4719-A51D-0F0A3F05FE88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85043-9BFC-47E8-96ED-F3B6D97A30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98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E7721-5802-433B-8033-A841AD874669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9239E-7A3F-4189-96F1-BA326C3F2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02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916832"/>
            <a:ext cx="9144000" cy="4941168"/>
          </a:xfrm>
          <a:prstGeom prst="rect">
            <a:avLst/>
          </a:prstGeom>
          <a:solidFill>
            <a:srgbClr val="006B54"/>
          </a:solidFill>
          <a:ln>
            <a:solidFill>
              <a:srgbClr val="006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7772400" cy="1584176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5589240"/>
            <a:ext cx="7776864" cy="576064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464" y="260652"/>
            <a:ext cx="2656016" cy="113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7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- mental health LM strateg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3" y="6120680"/>
            <a:ext cx="787863" cy="69269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9074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- Local serv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09074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- Seven day serv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09074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2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- Workforc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9074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0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- Workforce C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01" b="12207"/>
          <a:stretch/>
        </p:blipFill>
        <p:spPr>
          <a:xfrm>
            <a:off x="395538" y="6118775"/>
            <a:ext cx="737359" cy="69460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9074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9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81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3915"/>
            <a:fld id="{D463345C-E393-4FEE-863B-5AE35ACA237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3915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724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nal - Local serv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116632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60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DB5B-4E1B-6441-99B0-50EB10D51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7CCE-04E4-2C4D-9FF1-F1E4871044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05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Oran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792" y="5"/>
            <a:ext cx="3533513" cy="52421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480" y="5142359"/>
            <a:ext cx="5577840" cy="740664"/>
          </a:xfrm>
          <a:prstGeom prst="rect">
            <a:avLst/>
          </a:prstGeom>
        </p:spPr>
        <p:txBody>
          <a:bodyPr t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spc="-20" baseline="0">
                <a:solidFill>
                  <a:schemeClr val="tx1"/>
                </a:solidFill>
                <a:latin typeface="GE Inspira Pitch"/>
                <a:cs typeface="GE Inspira Pitch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  <a:br>
              <a:rPr lang="en-US" dirty="0"/>
            </a:br>
            <a:r>
              <a:rPr lang="en-US" dirty="0"/>
              <a:t>Month XX, 201X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909895" y="28057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11480" y="3440117"/>
            <a:ext cx="8307692" cy="1497647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3200" spc="-100" baseline="0">
                <a:latin typeface="GE Inspira Pitch"/>
                <a:cs typeface="GE Inspira Pitch"/>
              </a:defRPr>
            </a:lvl1pPr>
          </a:lstStyle>
          <a:p>
            <a:r>
              <a:rPr lang="en-US" dirty="0"/>
              <a:t>Click to add title</a:t>
            </a:r>
            <a:br>
              <a:rPr lang="en-US" dirty="0"/>
            </a:br>
            <a:r>
              <a:rPr lang="en-US" dirty="0"/>
              <a:t>(two lines maximum)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570" y="6217848"/>
            <a:ext cx="4066897" cy="4196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457200"/>
            <a:r>
              <a:rPr lang="en-US" sz="1600" b="1" dirty="0">
                <a:solidFill>
                  <a:srgbClr val="5AA2AE"/>
                </a:solidFill>
                <a:cs typeface="GE Inspira Pitch"/>
              </a:rPr>
              <a:t>Achieving change together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-909895" y="28057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 descr="FinnamoreLogo_Orange.png"/>
          <p:cNvPicPr>
            <a:picLocks noChangeAspect="1"/>
          </p:cNvPicPr>
          <p:nvPr userDrawn="1"/>
        </p:nvPicPr>
        <p:blipFill>
          <a:blip r:embed="rId3"/>
          <a:srcRect l="29761" t="16926" r="30215" b="16631"/>
          <a:stretch>
            <a:fillRect/>
          </a:stretch>
        </p:blipFill>
        <p:spPr>
          <a:xfrm>
            <a:off x="7552651" y="5309625"/>
            <a:ext cx="1135462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65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79" y="1536192"/>
            <a:ext cx="8308375" cy="1508760"/>
          </a:xfrm>
        </p:spPr>
        <p:txBody>
          <a:bodyPr/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add section title</a:t>
            </a:r>
            <a:br>
              <a:rPr lang="en-US" dirty="0"/>
            </a:br>
            <a:r>
              <a:rPr lang="en-US" dirty="0"/>
              <a:t>(two lines maximum)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/>
                </a:solidFill>
              </a:rPr>
              <a:t>Copyright © 1992-2014 </a:t>
            </a:r>
            <a:br>
              <a:rPr lang="en-US">
                <a:solidFill>
                  <a:prstClr val="black"/>
                </a:solidFill>
              </a:rPr>
            </a:br>
            <a:r>
              <a:rPr lang="en-US">
                <a:solidFill>
                  <a:prstClr val="black"/>
                </a:solidFill>
              </a:rPr>
              <a:t>GE Healthcare Finnamore Ltd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8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defRPr sz="28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2627784" y="6331141"/>
            <a:ext cx="2133600" cy="365125"/>
          </a:xfrm>
        </p:spPr>
        <p:txBody>
          <a:bodyPr/>
          <a:lstStyle/>
          <a:p>
            <a:fld id="{A35ED499-0348-4CEE-B142-08422DCEE97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31800" y="1700213"/>
            <a:ext cx="8243888" cy="4392612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 marL="971550" indent="-514350">
              <a:buClr>
                <a:schemeClr val="tx2"/>
              </a:buClr>
              <a:buFont typeface="Courier New" pitchFamily="49" charset="0"/>
              <a:buChar char="o"/>
              <a:defRPr sz="1400"/>
            </a:lvl2pPr>
            <a:lvl3pPr marL="1143000" indent="-228600">
              <a:buClr>
                <a:schemeClr val="tx2"/>
              </a:buClr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375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510699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insert headline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903288"/>
            <a:ext cx="9144000" cy="59547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94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w/ 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insert headline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903288"/>
            <a:ext cx="9144000" cy="51317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4469187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Text -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insert headline</a:t>
            </a: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0" y="903288"/>
            <a:ext cx="4498848" cy="51317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1" hasCustomPrompt="1"/>
          </p:nvPr>
        </p:nvSpPr>
        <p:spPr>
          <a:xfrm>
            <a:off x="4626864" y="903288"/>
            <a:ext cx="4096512" cy="5131752"/>
          </a:xfrm>
        </p:spPr>
        <p:txBody>
          <a:bodyPr lIns="182880"/>
          <a:lstStyle>
            <a:lvl1pPr marL="0">
              <a:lnSpc>
                <a:spcPct val="100000"/>
              </a:lnSpc>
              <a:defRPr sz="11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100">
                <a:solidFill>
                  <a:schemeClr val="tx1"/>
                </a:solidFill>
              </a:defRPr>
            </a:lvl2pPr>
            <a:lvl3pPr marL="182880" indent="-182880">
              <a:lnSpc>
                <a:spcPct val="100000"/>
              </a:lnSpc>
              <a:defRPr sz="1100">
                <a:solidFill>
                  <a:schemeClr val="tx1"/>
                </a:solidFill>
              </a:defRPr>
            </a:lvl3pPr>
            <a:lvl4pPr marL="274320" indent="-91440">
              <a:lnSpc>
                <a:spcPct val="100000"/>
              </a:lnSpc>
              <a:buFont typeface="Arial"/>
              <a:buChar char="•"/>
              <a:defRPr sz="11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copy 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bullet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2342779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Text - Half Imag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insert headline</a:t>
            </a: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0" y="903288"/>
            <a:ext cx="4498848" cy="51317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1" hasCustomPrompt="1"/>
          </p:nvPr>
        </p:nvSpPr>
        <p:spPr>
          <a:xfrm>
            <a:off x="4626864" y="903288"/>
            <a:ext cx="4096512" cy="5131752"/>
          </a:xfrm>
          <a:solidFill>
            <a:schemeClr val="accent5"/>
          </a:solidFill>
        </p:spPr>
        <p:txBody>
          <a:bodyPr lIns="274320" tIns="137160" rIns="182880" bIns="0">
            <a:noAutofit/>
          </a:bodyPr>
          <a:lstStyle>
            <a:lvl1pPr marL="0">
              <a:lnSpc>
                <a:spcPct val="100000"/>
              </a:lnSpc>
              <a:defRPr sz="1100" baseline="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100" baseline="0">
                <a:solidFill>
                  <a:schemeClr val="bg1"/>
                </a:solidFill>
              </a:defRPr>
            </a:lvl2pPr>
            <a:lvl3pPr marL="182880" indent="-182880">
              <a:lnSpc>
                <a:spcPct val="100000"/>
              </a:lnSpc>
              <a:defRPr sz="1100" baseline="0">
                <a:solidFill>
                  <a:schemeClr val="bg1"/>
                </a:solidFill>
              </a:defRPr>
            </a:lvl3pPr>
            <a:lvl4pPr marL="274320" indent="-91440">
              <a:lnSpc>
                <a:spcPct val="100000"/>
              </a:lnSpc>
              <a:buFont typeface="Arial"/>
              <a:buChar char="•"/>
              <a:defRPr sz="1100" baseline="0"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copy 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bullet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338598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insert 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38692374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insert headline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8154" y="903288"/>
            <a:ext cx="8307692" cy="3836416"/>
          </a:xfrm>
        </p:spPr>
        <p:txBody>
          <a:bodyPr numCol="2" spcCol="432000"/>
          <a:lstStyle/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First level bullet </a:t>
            </a:r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bullet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3708467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 w/ Take 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insert headline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8154" y="903288"/>
            <a:ext cx="8307692" cy="3836416"/>
          </a:xfrm>
        </p:spPr>
        <p:txBody>
          <a:bodyPr numCol="2" spcCol="432000"/>
          <a:lstStyle/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First level bullet </a:t>
            </a:r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bullet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115289"/>
            <a:ext cx="9144000" cy="923373"/>
          </a:xfrm>
          <a:solidFill>
            <a:schemeClr val="accent5"/>
          </a:solidFill>
        </p:spPr>
        <p:txBody>
          <a:bodyPr lIns="457200" tIns="137160" rIns="91440" bIns="137160" anchor="ctr" anchorCtr="0"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Take away boxes should only be used for occasional emphasis.</a:t>
            </a:r>
            <a:br>
              <a:rPr lang="en-US" dirty="0"/>
            </a:br>
            <a:r>
              <a:rPr lang="en-US" dirty="0"/>
              <a:t>Do not use on every slide.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445507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insert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18154" y="2478024"/>
            <a:ext cx="8307692" cy="1801368"/>
          </a:xfrm>
        </p:spPr>
        <p:txBody>
          <a:bodyPr>
            <a:noAutofit/>
          </a:bodyPr>
          <a:lstStyle>
            <a:lvl1pPr marL="0">
              <a:lnSpc>
                <a:spcPts val="6599"/>
              </a:lnSpc>
              <a:spcBef>
                <a:spcPts val="0"/>
              </a:spcBef>
              <a:defRPr sz="4000" spc="-13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insert quote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4645152"/>
            <a:ext cx="4572000" cy="1014984"/>
          </a:xfrm>
        </p:spPr>
        <p:txBody>
          <a:bodyPr>
            <a:noAutofit/>
          </a:bodyPr>
          <a:lstStyle>
            <a:lvl1pPr marL="0">
              <a:lnSpc>
                <a:spcPts val="4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lang="en-US" dirty="0"/>
              <a:t>Click to insert content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42110590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Quadra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insert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1480" y="903288"/>
            <a:ext cx="2002536" cy="5132645"/>
          </a:xfr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lIns="182880" tIns="137160" rIns="91440"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>
                <a:solidFill>
                  <a:schemeClr val="tx1"/>
                </a:solidFill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Level 1 bullet</a:t>
            </a:r>
          </a:p>
          <a:p>
            <a:pPr lvl="1"/>
            <a:r>
              <a:rPr lang="en-US" dirty="0"/>
              <a:t>Level 1 bullet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08716" y="903288"/>
            <a:ext cx="2002536" cy="5132645"/>
          </a:xfr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lIns="182880" tIns="137160" rIns="91440"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>
                <a:solidFill>
                  <a:schemeClr val="tx1"/>
                </a:solidFill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Level 1 bullet</a:t>
            </a:r>
          </a:p>
          <a:p>
            <a:pPr lvl="1"/>
            <a:r>
              <a:rPr lang="en-US" dirty="0"/>
              <a:t>Level 1 bullet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05953" y="903288"/>
            <a:ext cx="2002536" cy="5132645"/>
          </a:xfr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lIns="182880" tIns="137160" rIns="91440"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>
                <a:solidFill>
                  <a:schemeClr val="tx1"/>
                </a:solidFill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Level 1 bullet</a:t>
            </a:r>
          </a:p>
          <a:p>
            <a:pPr lvl="1"/>
            <a:r>
              <a:rPr lang="en-US" dirty="0"/>
              <a:t>Level 1 bullet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703189" y="903288"/>
            <a:ext cx="2002536" cy="5132645"/>
          </a:xfr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lIns="182880" tIns="137160" rIns="91440"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>
                <a:solidFill>
                  <a:schemeClr val="tx1"/>
                </a:solidFill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Level 1 bullet</a:t>
            </a:r>
          </a:p>
          <a:p>
            <a:pPr lvl="1"/>
            <a:r>
              <a:rPr lang="en-US" dirty="0"/>
              <a:t>Level 1 bullet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24304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repo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432468" y="331120"/>
            <a:ext cx="5795716" cy="1009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2468" y="548684"/>
            <a:ext cx="579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48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insert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98486"/>
            <a:ext cx="4526280" cy="2232000"/>
          </a:xfr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lIns="457200" tIns="182880" rIns="182880"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 marL="164592" indent="-16459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100" baseline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Level 1 bullet</a:t>
            </a:r>
          </a:p>
          <a:p>
            <a:pPr lvl="1"/>
            <a:r>
              <a:rPr lang="en-US" dirty="0"/>
              <a:t>Level 1 bullet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251104"/>
            <a:ext cx="4526280" cy="2232000"/>
          </a:xfr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lIns="457200" tIns="182880" rIns="182880"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 marL="164592" indent="-16459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100" baseline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Level 1 bullet</a:t>
            </a:r>
          </a:p>
          <a:p>
            <a:pPr lvl="1"/>
            <a:r>
              <a:rPr lang="en-US" dirty="0"/>
              <a:t>Level 1 bullet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17720" y="898486"/>
            <a:ext cx="4526280" cy="2232000"/>
          </a:xfr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lIns="457200" tIns="182880" rIns="182880"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 marL="164592" indent="-16459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100" baseline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Level 1 bullet</a:t>
            </a:r>
          </a:p>
          <a:p>
            <a:pPr lvl="1"/>
            <a:r>
              <a:rPr lang="en-US" dirty="0"/>
              <a:t>Level 1 bullet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17720" y="3251104"/>
            <a:ext cx="4526280" cy="2232000"/>
          </a:xfrm>
          <a:solidFill>
            <a:schemeClr val="bg1"/>
          </a:solidFill>
          <a:ln w="19050">
            <a:solidFill>
              <a:schemeClr val="accent5"/>
            </a:solidFill>
          </a:ln>
        </p:spPr>
        <p:txBody>
          <a:bodyPr lIns="457200" tIns="182880" rIns="182880"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1"/>
                </a:solidFill>
              </a:defRPr>
            </a:lvl1pPr>
            <a:lvl2pPr marL="164592" indent="-16459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100" baseline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/>
              <a:t>Click to insert content</a:t>
            </a:r>
          </a:p>
          <a:p>
            <a:pPr lvl="1"/>
            <a:r>
              <a:rPr lang="en-US" dirty="0"/>
              <a:t>Level 1 bullet</a:t>
            </a:r>
          </a:p>
          <a:p>
            <a:pPr lvl="1"/>
            <a:r>
              <a:rPr lang="en-US" dirty="0"/>
              <a:t>Level 1 bullet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77083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11163" y="903288"/>
            <a:ext cx="8311896" cy="43728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1163" y="5657850"/>
            <a:ext cx="3529584" cy="393192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insert headline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19758463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insert headline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11480" y="903293"/>
            <a:ext cx="8311896" cy="439722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1163" y="5657850"/>
            <a:ext cx="3529584" cy="393192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1700784" y="6345555"/>
            <a:ext cx="2807208" cy="324000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>
                <a:solidFill>
                  <a:prstClr val="black"/>
                </a:solidFill>
              </a:rPr>
              <a:t>Title or Job Number | XX Month 201X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45555"/>
            <a:ext cx="1536192" cy="32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Copyright © 1992-2014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GE Healthcare Finnamore Ltd</a:t>
            </a:r>
          </a:p>
        </p:txBody>
      </p:sp>
    </p:spTree>
    <p:extLst>
      <p:ext uri="{BB962C8B-B14F-4D97-AF65-F5344CB8AC3E}">
        <p14:creationId xmlns:p14="http://schemas.microsoft.com/office/powerpoint/2010/main" val="1121882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ange.png"/>
          <p:cNvPicPr>
            <a:picLocks noChangeAspect="1"/>
          </p:cNvPicPr>
          <p:nvPr userDrawn="1"/>
        </p:nvPicPr>
        <p:blipFill>
          <a:blip r:embed="rId2"/>
          <a:srcRect l="9182"/>
          <a:stretch>
            <a:fillRect/>
          </a:stretch>
        </p:blipFill>
        <p:spPr>
          <a:xfrm>
            <a:off x="0" y="2285532"/>
            <a:ext cx="5717836" cy="2304000"/>
          </a:xfrm>
          <a:prstGeom prst="rect">
            <a:avLst/>
          </a:prstGeom>
        </p:spPr>
      </p:pic>
      <p:pic>
        <p:nvPicPr>
          <p:cNvPr id="6" name="Picture 5" descr="FinnamoreLogo_Orange.png"/>
          <p:cNvPicPr>
            <a:picLocks noChangeAspect="1"/>
          </p:cNvPicPr>
          <p:nvPr userDrawn="1"/>
        </p:nvPicPr>
        <p:blipFill>
          <a:blip r:embed="rId3"/>
          <a:srcRect l="29761" t="16926" r="30215" b="16631"/>
          <a:stretch>
            <a:fillRect/>
          </a:stretch>
        </p:blipFill>
        <p:spPr>
          <a:xfrm>
            <a:off x="7552651" y="5309625"/>
            <a:ext cx="1135462" cy="1332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25570" y="6427694"/>
            <a:ext cx="4066897" cy="4196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defTabSz="457200"/>
            <a:r>
              <a:rPr lang="en-US" sz="1600" b="1" dirty="0">
                <a:solidFill>
                  <a:srgbClr val="5AA2AE"/>
                </a:solidFill>
                <a:cs typeface="GE Inspira Pitch"/>
              </a:rPr>
              <a:t>Achieving change together</a:t>
            </a:r>
          </a:p>
        </p:txBody>
      </p:sp>
    </p:spTree>
    <p:extLst>
      <p:ext uri="{BB962C8B-B14F-4D97-AF65-F5344CB8AC3E}">
        <p14:creationId xmlns:p14="http://schemas.microsoft.com/office/powerpoint/2010/main" val="3256210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 and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28163" y="6345555"/>
            <a:ext cx="219456" cy="324000"/>
          </a:xfrm>
          <a:prstGeom prst="rect">
            <a:avLst/>
          </a:prstGeom>
        </p:spPr>
        <p:txBody>
          <a:bodyPr/>
          <a:lstStyle/>
          <a:p>
            <a:pPr defTabSz="457200"/>
            <a:fld id="{BFDC49DC-4C59-0B46-B4E4-08C86B3978D0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9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LM strateg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 userDrawn="1"/>
        </p:nvSpPr>
        <p:spPr>
          <a:xfrm>
            <a:off x="432468" y="331120"/>
            <a:ext cx="5795716" cy="1009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2468" y="548684"/>
            <a:ext cx="579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3" y="6120680"/>
            <a:ext cx="787863" cy="692696"/>
          </a:xfrm>
          <a:prstGeom prst="rect">
            <a:avLst/>
          </a:prstGeom>
        </p:spPr>
      </p:pic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Slide Number Placeholder 15"/>
          <p:cNvSpPr txBox="1">
            <a:spLocks/>
          </p:cNvSpPr>
          <p:nvPr userDrawn="1"/>
        </p:nvSpPr>
        <p:spPr>
          <a:xfrm>
            <a:off x="2627784" y="633114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5ED499-0348-4CEE-B142-08422DCEE97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31800" y="1700213"/>
            <a:ext cx="8243888" cy="4392612"/>
          </a:xfrm>
        </p:spPr>
        <p:txBody>
          <a:bodyPr/>
          <a:lstStyle>
            <a:lvl1pPr marL="342900" indent="-342900">
              <a:buClr>
                <a:srgbClr val="0072C6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 marL="971550" indent="-514350">
              <a:buClr>
                <a:srgbClr val="0072C6"/>
              </a:buClr>
              <a:buFont typeface="Courier New" pitchFamily="49" charset="0"/>
              <a:buChar char="o"/>
              <a:defRPr sz="1400"/>
            </a:lvl2pPr>
            <a:lvl3pPr marL="1143000" indent="-228600">
              <a:buClr>
                <a:srgbClr val="0072C6"/>
              </a:buClr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C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432468" y="331120"/>
            <a:ext cx="5795716" cy="1009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2468" y="548684"/>
            <a:ext cx="579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01" b="12207"/>
          <a:stretch/>
        </p:blipFill>
        <p:spPr>
          <a:xfrm>
            <a:off x="395538" y="6118775"/>
            <a:ext cx="737359" cy="6946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4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SaHF strateg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432468" y="331120"/>
            <a:ext cx="5795716" cy="1009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2468" y="548684"/>
            <a:ext cx="579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6130933"/>
            <a:ext cx="720080" cy="7270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- Acute reconfigur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432468" y="331120"/>
            <a:ext cx="5795716" cy="1009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2468" y="548684"/>
            <a:ext cx="579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2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- repo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592271"/>
            <a:ext cx="2133600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97352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 userDrawn="1"/>
        </p:nvSpPr>
        <p:spPr>
          <a:xfrm>
            <a:off x="432468" y="331120"/>
            <a:ext cx="5795716" cy="1009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32468" y="548684"/>
            <a:ext cx="579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09074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98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- mental healt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09074" y="1412776"/>
            <a:ext cx="8375998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432468" y="331120"/>
            <a:ext cx="5795716" cy="1009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364712"/>
            <a:ext cx="405408" cy="365125"/>
          </a:xfrm>
        </p:spPr>
        <p:txBody>
          <a:bodyPr/>
          <a:lstStyle/>
          <a:p>
            <a:fld id="{E83DCA9C-FA30-4648-A492-4585E3027D2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30" y="6218604"/>
            <a:ext cx="134359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3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D499-0348-4CEE-B142-08422DCEE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0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2" r:id="rId3"/>
    <p:sldLayoutId id="2147483669" r:id="rId4"/>
    <p:sldLayoutId id="2147483671" r:id="rId5"/>
    <p:sldLayoutId id="2147483670" r:id="rId6"/>
    <p:sldLayoutId id="2147483673" r:id="rId7"/>
    <p:sldLayoutId id="2147483668" r:id="rId8"/>
    <p:sldLayoutId id="2147483662" r:id="rId9"/>
    <p:sldLayoutId id="2147483663" r:id="rId10"/>
    <p:sldLayoutId id="2147483664" r:id="rId11"/>
    <p:sldLayoutId id="2147483667" r:id="rId12"/>
    <p:sldLayoutId id="2147483665" r:id="rId13"/>
    <p:sldLayoutId id="2147483666" r:id="rId14"/>
    <p:sldLayoutId id="2147483695" r:id="rId15"/>
    <p:sldLayoutId id="2147483696" r:id="rId16"/>
    <p:sldLayoutId id="2147483697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11480" y="235134"/>
            <a:ext cx="8311896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22031" y="917576"/>
            <a:ext cx="8307692" cy="408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 bullet </a:t>
            </a:r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bullet</a:t>
            </a:r>
          </a:p>
        </p:txBody>
      </p:sp>
    </p:spTree>
    <p:extLst>
      <p:ext uri="{BB962C8B-B14F-4D97-AF65-F5344CB8AC3E}">
        <p14:creationId xmlns:p14="http://schemas.microsoft.com/office/powerpoint/2010/main" val="334003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GE Inspira Pitch"/>
          <a:ea typeface="+mj-ea"/>
          <a:cs typeface="GE Inspira Pitch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/>
        <a:buNone/>
        <a:defRPr sz="1100" kern="1200">
          <a:solidFill>
            <a:schemeClr val="tx1"/>
          </a:solidFill>
          <a:latin typeface="GE Inspira Pitch"/>
          <a:ea typeface="+mn-ea"/>
          <a:cs typeface="GE Inspira Pitch"/>
        </a:defRPr>
      </a:lvl1pPr>
      <a:lvl2pPr marL="182880" indent="-18288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/>
        <a:buChar char="•"/>
        <a:defRPr sz="1100" kern="1200" baseline="0">
          <a:solidFill>
            <a:schemeClr val="tx1"/>
          </a:solidFill>
          <a:latin typeface="GE Inspira Pitch"/>
          <a:ea typeface="+mn-ea"/>
          <a:cs typeface="GE Inspira Pitch"/>
        </a:defRPr>
      </a:lvl2pPr>
      <a:lvl3pPr marL="182880" indent="-18288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–"/>
        <a:defRPr sz="1100" kern="1200">
          <a:solidFill>
            <a:schemeClr val="tx1"/>
          </a:solidFill>
          <a:latin typeface="GE Inspira Pitch"/>
          <a:ea typeface="+mn-ea"/>
          <a:cs typeface="GE Inspira Pitch"/>
        </a:defRPr>
      </a:lvl3pPr>
      <a:lvl4pPr marL="457200" indent="-18288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/>
        <a:buChar char="•"/>
        <a:defRPr sz="1100" kern="1200">
          <a:solidFill>
            <a:schemeClr val="tx1"/>
          </a:solidFill>
          <a:latin typeface="GE Inspira Pitch"/>
          <a:ea typeface="+mn-ea"/>
          <a:cs typeface="GE Inspira Pitch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000" kern="1200">
          <a:solidFill>
            <a:schemeClr val="tx1"/>
          </a:solidFill>
          <a:latin typeface="GE Inspira Pitch"/>
          <a:ea typeface="+mn-ea"/>
          <a:cs typeface="GE Inspira Pitch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683568" y="2060848"/>
            <a:ext cx="7772401" cy="1470026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58ED5"/>
                </a:solidFill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Improving In</a:t>
            </a:r>
            <a:r>
              <a:rPr lang="en-GB" dirty="0">
                <a:solidFill>
                  <a:schemeClr val="bg1"/>
                </a:solidFill>
              </a:rPr>
              <a:t>-</a:t>
            </a:r>
            <a:r>
              <a:rPr dirty="0">
                <a:solidFill>
                  <a:schemeClr val="bg1"/>
                </a:solidFill>
              </a:rPr>
              <a:t>patient Diabetes Care</a:t>
            </a:r>
          </a:p>
        </p:txBody>
      </p:sp>
      <p:sp>
        <p:nvSpPr>
          <p:cNvPr id="113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755576" y="4005064"/>
            <a:ext cx="7776864" cy="1752601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400"/>
              </a:spcBef>
              <a:defRPr sz="2000"/>
            </a:pPr>
            <a:r>
              <a:rPr sz="2800" dirty="0">
                <a:solidFill>
                  <a:schemeClr val="bg1"/>
                </a:solidFill>
              </a:rPr>
              <a:t>Ruth Miller RGN BSc (</a:t>
            </a:r>
            <a:r>
              <a:rPr sz="2800" dirty="0" err="1">
                <a:solidFill>
                  <a:schemeClr val="bg1"/>
                </a:solidFill>
              </a:rPr>
              <a:t>Hons</a:t>
            </a:r>
            <a:r>
              <a:rPr sz="2800" dirty="0">
                <a:solidFill>
                  <a:schemeClr val="bg1"/>
                </a:solidFill>
              </a:rPr>
              <a:t>)</a:t>
            </a:r>
            <a:endParaRPr lang="en-GB" sz="2800" dirty="0">
              <a:solidFill>
                <a:schemeClr val="bg1"/>
              </a:solidFill>
            </a:endParaRPr>
          </a:p>
          <a:p>
            <a:pPr algn="ctr">
              <a:spcBef>
                <a:spcPts val="400"/>
              </a:spcBef>
              <a:defRPr sz="2000"/>
            </a:pPr>
            <a:r>
              <a:rPr lang="en-GB" sz="2400" dirty="0">
                <a:solidFill>
                  <a:schemeClr val="bg1"/>
                </a:solidFill>
              </a:rPr>
              <a:t>Diabetes Nurse Consultant</a:t>
            </a:r>
          </a:p>
          <a:p>
            <a:pPr algn="ctr">
              <a:spcBef>
                <a:spcPts val="400"/>
              </a:spcBef>
              <a:defRPr sz="2000"/>
            </a:pPr>
            <a:r>
              <a:rPr lang="en-GB" sz="2400" dirty="0">
                <a:solidFill>
                  <a:schemeClr val="bg1"/>
                </a:solidFill>
              </a:rPr>
              <a:t>NWL STP Diabetes Transformation Programme</a:t>
            </a:r>
            <a:r>
              <a:rPr sz="2400" dirty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ts val="400"/>
              </a:spcBef>
              <a:defRPr sz="2000"/>
            </a:pPr>
            <a:endParaRPr lang="en-GB" dirty="0">
              <a:solidFill>
                <a:schemeClr val="bg1"/>
              </a:solidFill>
            </a:endParaRPr>
          </a:p>
          <a:p>
            <a:pPr algn="ctr">
              <a:spcBef>
                <a:spcPts val="400"/>
              </a:spcBef>
              <a:defRPr sz="2000"/>
            </a:pPr>
            <a:r>
              <a:rPr dirty="0">
                <a:solidFill>
                  <a:schemeClr val="bg1"/>
                </a:solidFill>
              </a:rPr>
              <a:t>MSc (Inpatient risk management)</a:t>
            </a:r>
          </a:p>
          <a:p>
            <a:pPr algn="ctr">
              <a:spcBef>
                <a:spcPts val="400"/>
              </a:spcBef>
              <a:defRPr sz="2000"/>
            </a:pPr>
            <a:r>
              <a:rPr dirty="0">
                <a:solidFill>
                  <a:schemeClr val="bg1"/>
                </a:solidFill>
              </a:rPr>
              <a:t>Diabetes UK Clinical Champion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2806" y="5101349"/>
            <a:ext cx="1584177" cy="1377871"/>
            <a:chOff x="7629555" y="5456902"/>
            <a:chExt cx="1226441" cy="10671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reeform 32"/>
            <p:cNvSpPr>
              <a:spLocks/>
            </p:cNvSpPr>
            <p:nvPr/>
          </p:nvSpPr>
          <p:spPr bwMode="gray">
            <a:xfrm>
              <a:off x="8584792" y="6037311"/>
              <a:ext cx="271204" cy="283335"/>
            </a:xfrm>
            <a:custGeom>
              <a:avLst/>
              <a:gdLst>
                <a:gd name="T0" fmla="*/ 0 w 637"/>
                <a:gd name="T1" fmla="*/ 2147483647 h 609"/>
                <a:gd name="T2" fmla="*/ 2147483647 w 637"/>
                <a:gd name="T3" fmla="*/ 2147483647 h 609"/>
                <a:gd name="T4" fmla="*/ 2147483647 w 637"/>
                <a:gd name="T5" fmla="*/ 2147483647 h 609"/>
                <a:gd name="T6" fmla="*/ 2147483647 w 637"/>
                <a:gd name="T7" fmla="*/ 2147483647 h 609"/>
                <a:gd name="T8" fmla="*/ 2147483647 w 637"/>
                <a:gd name="T9" fmla="*/ 2147483647 h 609"/>
                <a:gd name="T10" fmla="*/ 2147483647 w 637"/>
                <a:gd name="T11" fmla="*/ 2147483647 h 609"/>
                <a:gd name="T12" fmla="*/ 2147483647 w 637"/>
                <a:gd name="T13" fmla="*/ 2147483647 h 609"/>
                <a:gd name="T14" fmla="*/ 2147483647 w 637"/>
                <a:gd name="T15" fmla="*/ 2147483647 h 609"/>
                <a:gd name="T16" fmla="*/ 2147483647 w 637"/>
                <a:gd name="T17" fmla="*/ 2147483647 h 609"/>
                <a:gd name="T18" fmla="*/ 2147483647 w 637"/>
                <a:gd name="T19" fmla="*/ 2147483647 h 609"/>
                <a:gd name="T20" fmla="*/ 2147483647 w 637"/>
                <a:gd name="T21" fmla="*/ 2147483647 h 609"/>
                <a:gd name="T22" fmla="*/ 2147483647 w 637"/>
                <a:gd name="T23" fmla="*/ 0 h 609"/>
                <a:gd name="T24" fmla="*/ 2147483647 w 637"/>
                <a:gd name="T25" fmla="*/ 2147483647 h 609"/>
                <a:gd name="T26" fmla="*/ 2147483647 w 637"/>
                <a:gd name="T27" fmla="*/ 2147483647 h 609"/>
                <a:gd name="T28" fmla="*/ 2147483647 w 637"/>
                <a:gd name="T29" fmla="*/ 2147483647 h 609"/>
                <a:gd name="T30" fmla="*/ 2147483647 w 637"/>
                <a:gd name="T31" fmla="*/ 2147483647 h 609"/>
                <a:gd name="T32" fmla="*/ 2147483647 w 637"/>
                <a:gd name="T33" fmla="*/ 2147483647 h 609"/>
                <a:gd name="T34" fmla="*/ 2147483647 w 637"/>
                <a:gd name="T35" fmla="*/ 2147483647 h 609"/>
                <a:gd name="T36" fmla="*/ 2147483647 w 637"/>
                <a:gd name="T37" fmla="*/ 2147483647 h 609"/>
                <a:gd name="T38" fmla="*/ 2147483647 w 637"/>
                <a:gd name="T39" fmla="*/ 2147483647 h 609"/>
                <a:gd name="T40" fmla="*/ 2147483647 w 637"/>
                <a:gd name="T41" fmla="*/ 2147483647 h 609"/>
                <a:gd name="T42" fmla="*/ 2147483647 w 637"/>
                <a:gd name="T43" fmla="*/ 2147483647 h 609"/>
                <a:gd name="T44" fmla="*/ 2147483647 w 637"/>
                <a:gd name="T45" fmla="*/ 2147483647 h 609"/>
                <a:gd name="T46" fmla="*/ 2147483647 w 637"/>
                <a:gd name="T47" fmla="*/ 2147483647 h 609"/>
                <a:gd name="T48" fmla="*/ 2147483647 w 637"/>
                <a:gd name="T49" fmla="*/ 2147483647 h 609"/>
                <a:gd name="T50" fmla="*/ 2147483647 w 637"/>
                <a:gd name="T51" fmla="*/ 2147483647 h 609"/>
                <a:gd name="T52" fmla="*/ 2147483647 w 637"/>
                <a:gd name="T53" fmla="*/ 2147483647 h 609"/>
                <a:gd name="T54" fmla="*/ 2147483647 w 637"/>
                <a:gd name="T55" fmla="*/ 2147483647 h 609"/>
                <a:gd name="T56" fmla="*/ 2147483647 w 637"/>
                <a:gd name="T57" fmla="*/ 2147483647 h 609"/>
                <a:gd name="T58" fmla="*/ 2147483647 w 637"/>
                <a:gd name="T59" fmla="*/ 2147483647 h 609"/>
                <a:gd name="T60" fmla="*/ 2147483647 w 637"/>
                <a:gd name="T61" fmla="*/ 2147483647 h 609"/>
                <a:gd name="T62" fmla="*/ 2147483647 w 637"/>
                <a:gd name="T63" fmla="*/ 2147483647 h 609"/>
                <a:gd name="T64" fmla="*/ 2147483647 w 637"/>
                <a:gd name="T65" fmla="*/ 2147483647 h 609"/>
                <a:gd name="T66" fmla="*/ 2147483647 w 637"/>
                <a:gd name="T67" fmla="*/ 2147483647 h 609"/>
                <a:gd name="T68" fmla="*/ 2147483647 w 637"/>
                <a:gd name="T69" fmla="*/ 2147483647 h 609"/>
                <a:gd name="T70" fmla="*/ 2147483647 w 637"/>
                <a:gd name="T71" fmla="*/ 2147483647 h 609"/>
                <a:gd name="T72" fmla="*/ 2147483647 w 637"/>
                <a:gd name="T73" fmla="*/ 2147483647 h 609"/>
                <a:gd name="T74" fmla="*/ 2147483647 w 637"/>
                <a:gd name="T75" fmla="*/ 2147483647 h 609"/>
                <a:gd name="T76" fmla="*/ 2147483647 w 637"/>
                <a:gd name="T77" fmla="*/ 2147483647 h 609"/>
                <a:gd name="T78" fmla="*/ 2147483647 w 637"/>
                <a:gd name="T79" fmla="*/ 2147483647 h 609"/>
                <a:gd name="T80" fmla="*/ 2147483647 w 637"/>
                <a:gd name="T81" fmla="*/ 2147483647 h 609"/>
                <a:gd name="T82" fmla="*/ 2147483647 w 637"/>
                <a:gd name="T83" fmla="*/ 2147483647 h 609"/>
                <a:gd name="T84" fmla="*/ 2147483647 w 637"/>
                <a:gd name="T85" fmla="*/ 2147483647 h 609"/>
                <a:gd name="T86" fmla="*/ 2147483647 w 637"/>
                <a:gd name="T87" fmla="*/ 2147483647 h 609"/>
                <a:gd name="T88" fmla="*/ 2147483647 w 637"/>
                <a:gd name="T89" fmla="*/ 2147483647 h 609"/>
                <a:gd name="T90" fmla="*/ 2147483647 w 637"/>
                <a:gd name="T91" fmla="*/ 2147483647 h 609"/>
                <a:gd name="T92" fmla="*/ 2147483647 w 637"/>
                <a:gd name="T93" fmla="*/ 2147483647 h 609"/>
                <a:gd name="T94" fmla="*/ 2147483647 w 637"/>
                <a:gd name="T95" fmla="*/ 2147483647 h 609"/>
                <a:gd name="T96" fmla="*/ 2147483647 w 637"/>
                <a:gd name="T97" fmla="*/ 2147483647 h 609"/>
                <a:gd name="T98" fmla="*/ 2147483647 w 637"/>
                <a:gd name="T99" fmla="*/ 2147483647 h 609"/>
                <a:gd name="T100" fmla="*/ 2147483647 w 637"/>
                <a:gd name="T101" fmla="*/ 2147483647 h 609"/>
                <a:gd name="T102" fmla="*/ 2147483647 w 637"/>
                <a:gd name="T103" fmla="*/ 2147483647 h 609"/>
                <a:gd name="T104" fmla="*/ 2147483647 w 637"/>
                <a:gd name="T105" fmla="*/ 2147483647 h 609"/>
                <a:gd name="T106" fmla="*/ 2147483647 w 637"/>
                <a:gd name="T107" fmla="*/ 2147483647 h 609"/>
                <a:gd name="T108" fmla="*/ 2147483647 w 637"/>
                <a:gd name="T109" fmla="*/ 2147483647 h 609"/>
                <a:gd name="T110" fmla="*/ 2147483647 w 637"/>
                <a:gd name="T111" fmla="*/ 2147483647 h 609"/>
                <a:gd name="T112" fmla="*/ 2147483647 w 637"/>
                <a:gd name="T113" fmla="*/ 2147483647 h 609"/>
                <a:gd name="T114" fmla="*/ 2147483647 w 637"/>
                <a:gd name="T115" fmla="*/ 2147483647 h 609"/>
                <a:gd name="T116" fmla="*/ 2147483647 w 637"/>
                <a:gd name="T117" fmla="*/ 2147483647 h 609"/>
                <a:gd name="T118" fmla="*/ 2147483647 w 637"/>
                <a:gd name="T119" fmla="*/ 2147483647 h 609"/>
                <a:gd name="T120" fmla="*/ 0 w 637"/>
                <a:gd name="T121" fmla="*/ 2147483647 h 6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37"/>
                <a:gd name="T184" fmla="*/ 0 h 609"/>
                <a:gd name="T185" fmla="*/ 637 w 637"/>
                <a:gd name="T186" fmla="*/ 609 h 6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37" h="609">
                  <a:moveTo>
                    <a:pt x="0" y="85"/>
                  </a:moveTo>
                  <a:lnTo>
                    <a:pt x="7" y="56"/>
                  </a:lnTo>
                  <a:lnTo>
                    <a:pt x="14" y="42"/>
                  </a:lnTo>
                  <a:lnTo>
                    <a:pt x="85" y="35"/>
                  </a:lnTo>
                  <a:lnTo>
                    <a:pt x="92" y="56"/>
                  </a:lnTo>
                  <a:lnTo>
                    <a:pt x="113" y="78"/>
                  </a:lnTo>
                  <a:lnTo>
                    <a:pt x="113" y="99"/>
                  </a:lnTo>
                  <a:lnTo>
                    <a:pt x="156" y="56"/>
                  </a:lnTo>
                  <a:lnTo>
                    <a:pt x="163" y="21"/>
                  </a:lnTo>
                  <a:lnTo>
                    <a:pt x="184" y="35"/>
                  </a:lnTo>
                  <a:lnTo>
                    <a:pt x="212" y="7"/>
                  </a:lnTo>
                  <a:lnTo>
                    <a:pt x="269" y="0"/>
                  </a:lnTo>
                  <a:lnTo>
                    <a:pt x="333" y="49"/>
                  </a:lnTo>
                  <a:lnTo>
                    <a:pt x="361" y="35"/>
                  </a:lnTo>
                  <a:lnTo>
                    <a:pt x="368" y="49"/>
                  </a:lnTo>
                  <a:lnTo>
                    <a:pt x="425" y="49"/>
                  </a:lnTo>
                  <a:lnTo>
                    <a:pt x="432" y="177"/>
                  </a:lnTo>
                  <a:lnTo>
                    <a:pt x="453" y="184"/>
                  </a:lnTo>
                  <a:lnTo>
                    <a:pt x="517" y="276"/>
                  </a:lnTo>
                  <a:lnTo>
                    <a:pt x="545" y="319"/>
                  </a:lnTo>
                  <a:lnTo>
                    <a:pt x="602" y="304"/>
                  </a:lnTo>
                  <a:lnTo>
                    <a:pt x="637" y="297"/>
                  </a:lnTo>
                  <a:lnTo>
                    <a:pt x="637" y="368"/>
                  </a:lnTo>
                  <a:lnTo>
                    <a:pt x="630" y="368"/>
                  </a:lnTo>
                  <a:lnTo>
                    <a:pt x="609" y="368"/>
                  </a:lnTo>
                  <a:lnTo>
                    <a:pt x="595" y="375"/>
                  </a:lnTo>
                  <a:lnTo>
                    <a:pt x="588" y="382"/>
                  </a:lnTo>
                  <a:lnTo>
                    <a:pt x="581" y="382"/>
                  </a:lnTo>
                  <a:lnTo>
                    <a:pt x="574" y="397"/>
                  </a:lnTo>
                  <a:lnTo>
                    <a:pt x="559" y="446"/>
                  </a:lnTo>
                  <a:lnTo>
                    <a:pt x="545" y="503"/>
                  </a:lnTo>
                  <a:lnTo>
                    <a:pt x="545" y="524"/>
                  </a:lnTo>
                  <a:lnTo>
                    <a:pt x="503" y="574"/>
                  </a:lnTo>
                  <a:lnTo>
                    <a:pt x="489" y="588"/>
                  </a:lnTo>
                  <a:lnTo>
                    <a:pt x="460" y="595"/>
                  </a:lnTo>
                  <a:lnTo>
                    <a:pt x="432" y="595"/>
                  </a:lnTo>
                  <a:lnTo>
                    <a:pt x="425" y="609"/>
                  </a:lnTo>
                  <a:lnTo>
                    <a:pt x="354" y="581"/>
                  </a:lnTo>
                  <a:lnTo>
                    <a:pt x="347" y="560"/>
                  </a:lnTo>
                  <a:lnTo>
                    <a:pt x="326" y="531"/>
                  </a:lnTo>
                  <a:lnTo>
                    <a:pt x="333" y="482"/>
                  </a:lnTo>
                  <a:lnTo>
                    <a:pt x="326" y="432"/>
                  </a:lnTo>
                  <a:lnTo>
                    <a:pt x="318" y="404"/>
                  </a:lnTo>
                  <a:lnTo>
                    <a:pt x="304" y="404"/>
                  </a:lnTo>
                  <a:lnTo>
                    <a:pt x="297" y="411"/>
                  </a:lnTo>
                  <a:lnTo>
                    <a:pt x="290" y="411"/>
                  </a:lnTo>
                  <a:lnTo>
                    <a:pt x="283" y="418"/>
                  </a:lnTo>
                  <a:lnTo>
                    <a:pt x="262" y="432"/>
                  </a:lnTo>
                  <a:lnTo>
                    <a:pt x="191" y="418"/>
                  </a:lnTo>
                  <a:lnTo>
                    <a:pt x="184" y="389"/>
                  </a:lnTo>
                  <a:lnTo>
                    <a:pt x="163" y="375"/>
                  </a:lnTo>
                  <a:lnTo>
                    <a:pt x="148" y="290"/>
                  </a:lnTo>
                  <a:lnTo>
                    <a:pt x="120" y="290"/>
                  </a:lnTo>
                  <a:lnTo>
                    <a:pt x="113" y="262"/>
                  </a:lnTo>
                  <a:lnTo>
                    <a:pt x="113" y="234"/>
                  </a:lnTo>
                  <a:lnTo>
                    <a:pt x="85" y="234"/>
                  </a:lnTo>
                  <a:lnTo>
                    <a:pt x="63" y="170"/>
                  </a:lnTo>
                  <a:lnTo>
                    <a:pt x="78" y="163"/>
                  </a:lnTo>
                  <a:lnTo>
                    <a:pt x="49" y="113"/>
                  </a:lnTo>
                  <a:lnTo>
                    <a:pt x="7" y="99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6F6C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l" fontAlgn="base">
                <a:spcBef>
                  <a:spcPts val="0"/>
                </a:spcBef>
                <a:spcAft>
                  <a:spcPts val="0"/>
                </a:spcAft>
              </a:pP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gray">
            <a:xfrm>
              <a:off x="8541583" y="6060134"/>
              <a:ext cx="217742" cy="271708"/>
            </a:xfrm>
            <a:custGeom>
              <a:avLst/>
              <a:gdLst>
                <a:gd name="T0" fmla="*/ 0 w 432"/>
                <a:gd name="T1" fmla="*/ 0 h 589"/>
                <a:gd name="T2" fmla="*/ 2147483647 w 432"/>
                <a:gd name="T3" fmla="*/ 2147483647 h 589"/>
                <a:gd name="T4" fmla="*/ 2147483647 w 432"/>
                <a:gd name="T5" fmla="*/ 2147483647 h 589"/>
                <a:gd name="T6" fmla="*/ 2147483647 w 432"/>
                <a:gd name="T7" fmla="*/ 2147483647 h 589"/>
                <a:gd name="T8" fmla="*/ 2147483647 w 432"/>
                <a:gd name="T9" fmla="*/ 2147483647 h 589"/>
                <a:gd name="T10" fmla="*/ 2147483647 w 432"/>
                <a:gd name="T11" fmla="*/ 2147483647 h 589"/>
                <a:gd name="T12" fmla="*/ 2147483647 w 432"/>
                <a:gd name="T13" fmla="*/ 2147483647 h 589"/>
                <a:gd name="T14" fmla="*/ 2147483647 w 432"/>
                <a:gd name="T15" fmla="*/ 2147483647 h 589"/>
                <a:gd name="T16" fmla="*/ 2147483647 w 432"/>
                <a:gd name="T17" fmla="*/ 2147483647 h 589"/>
                <a:gd name="T18" fmla="*/ 2147483647 w 432"/>
                <a:gd name="T19" fmla="*/ 2147483647 h 589"/>
                <a:gd name="T20" fmla="*/ 2147483647 w 432"/>
                <a:gd name="T21" fmla="*/ 2147483647 h 589"/>
                <a:gd name="T22" fmla="*/ 2147483647 w 432"/>
                <a:gd name="T23" fmla="*/ 2147483647 h 589"/>
                <a:gd name="T24" fmla="*/ 2147483647 w 432"/>
                <a:gd name="T25" fmla="*/ 2147483647 h 589"/>
                <a:gd name="T26" fmla="*/ 2147483647 w 432"/>
                <a:gd name="T27" fmla="*/ 2147483647 h 589"/>
                <a:gd name="T28" fmla="*/ 2147483647 w 432"/>
                <a:gd name="T29" fmla="*/ 2147483647 h 589"/>
                <a:gd name="T30" fmla="*/ 2147483647 w 432"/>
                <a:gd name="T31" fmla="*/ 2147483647 h 589"/>
                <a:gd name="T32" fmla="*/ 2147483647 w 432"/>
                <a:gd name="T33" fmla="*/ 2147483647 h 589"/>
                <a:gd name="T34" fmla="*/ 2147483647 w 432"/>
                <a:gd name="T35" fmla="*/ 2147483647 h 589"/>
                <a:gd name="T36" fmla="*/ 2147483647 w 432"/>
                <a:gd name="T37" fmla="*/ 2147483647 h 589"/>
                <a:gd name="T38" fmla="*/ 2147483647 w 432"/>
                <a:gd name="T39" fmla="*/ 2147483647 h 589"/>
                <a:gd name="T40" fmla="*/ 2147483647 w 432"/>
                <a:gd name="T41" fmla="*/ 2147483647 h 589"/>
                <a:gd name="T42" fmla="*/ 2147483647 w 432"/>
                <a:gd name="T43" fmla="*/ 2147483647 h 589"/>
                <a:gd name="T44" fmla="*/ 2147483647 w 432"/>
                <a:gd name="T45" fmla="*/ 2147483647 h 589"/>
                <a:gd name="T46" fmla="*/ 2147483647 w 432"/>
                <a:gd name="T47" fmla="*/ 2147483647 h 589"/>
                <a:gd name="T48" fmla="*/ 2147483647 w 432"/>
                <a:gd name="T49" fmla="*/ 2147483647 h 589"/>
                <a:gd name="T50" fmla="*/ 2147483647 w 432"/>
                <a:gd name="T51" fmla="*/ 2147483647 h 589"/>
                <a:gd name="T52" fmla="*/ 2147483647 w 432"/>
                <a:gd name="T53" fmla="*/ 2147483647 h 589"/>
                <a:gd name="T54" fmla="*/ 2147483647 w 432"/>
                <a:gd name="T55" fmla="*/ 2147483647 h 589"/>
                <a:gd name="T56" fmla="*/ 2147483647 w 432"/>
                <a:gd name="T57" fmla="*/ 2147483647 h 589"/>
                <a:gd name="T58" fmla="*/ 2147483647 w 432"/>
                <a:gd name="T59" fmla="*/ 2147483647 h 589"/>
                <a:gd name="T60" fmla="*/ 2147483647 w 432"/>
                <a:gd name="T61" fmla="*/ 2147483647 h 589"/>
                <a:gd name="T62" fmla="*/ 2147483647 w 432"/>
                <a:gd name="T63" fmla="*/ 2147483647 h 589"/>
                <a:gd name="T64" fmla="*/ 2147483647 w 432"/>
                <a:gd name="T65" fmla="*/ 2147483647 h 589"/>
                <a:gd name="T66" fmla="*/ 2147483647 w 432"/>
                <a:gd name="T67" fmla="*/ 2147483647 h 589"/>
                <a:gd name="T68" fmla="*/ 2147483647 w 432"/>
                <a:gd name="T69" fmla="*/ 2147483647 h 589"/>
                <a:gd name="T70" fmla="*/ 2147483647 w 432"/>
                <a:gd name="T71" fmla="*/ 2147483647 h 589"/>
                <a:gd name="T72" fmla="*/ 2147483647 w 432"/>
                <a:gd name="T73" fmla="*/ 2147483647 h 589"/>
                <a:gd name="T74" fmla="*/ 2147483647 w 432"/>
                <a:gd name="T75" fmla="*/ 2147483647 h 589"/>
                <a:gd name="T76" fmla="*/ 2147483647 w 432"/>
                <a:gd name="T77" fmla="*/ 2147483647 h 589"/>
                <a:gd name="T78" fmla="*/ 2147483647 w 432"/>
                <a:gd name="T79" fmla="*/ 2147483647 h 589"/>
                <a:gd name="T80" fmla="*/ 2147483647 w 432"/>
                <a:gd name="T81" fmla="*/ 2147483647 h 589"/>
                <a:gd name="T82" fmla="*/ 2147483647 w 432"/>
                <a:gd name="T83" fmla="*/ 2147483647 h 589"/>
                <a:gd name="T84" fmla="*/ 2147483647 w 432"/>
                <a:gd name="T85" fmla="*/ 2147483647 h 589"/>
                <a:gd name="T86" fmla="*/ 0 w 432"/>
                <a:gd name="T87" fmla="*/ 0 h 58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32"/>
                <a:gd name="T133" fmla="*/ 0 h 589"/>
                <a:gd name="T134" fmla="*/ 432 w 432"/>
                <a:gd name="T135" fmla="*/ 589 h 58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32" h="589">
                  <a:moveTo>
                    <a:pt x="0" y="0"/>
                  </a:moveTo>
                  <a:lnTo>
                    <a:pt x="78" y="36"/>
                  </a:lnTo>
                  <a:lnTo>
                    <a:pt x="85" y="50"/>
                  </a:lnTo>
                  <a:lnTo>
                    <a:pt x="127" y="64"/>
                  </a:lnTo>
                  <a:lnTo>
                    <a:pt x="156" y="114"/>
                  </a:lnTo>
                  <a:lnTo>
                    <a:pt x="141" y="121"/>
                  </a:lnTo>
                  <a:lnTo>
                    <a:pt x="163" y="185"/>
                  </a:lnTo>
                  <a:lnTo>
                    <a:pt x="191" y="185"/>
                  </a:lnTo>
                  <a:lnTo>
                    <a:pt x="191" y="213"/>
                  </a:lnTo>
                  <a:lnTo>
                    <a:pt x="198" y="241"/>
                  </a:lnTo>
                  <a:lnTo>
                    <a:pt x="226" y="241"/>
                  </a:lnTo>
                  <a:lnTo>
                    <a:pt x="241" y="326"/>
                  </a:lnTo>
                  <a:lnTo>
                    <a:pt x="262" y="340"/>
                  </a:lnTo>
                  <a:lnTo>
                    <a:pt x="269" y="369"/>
                  </a:lnTo>
                  <a:lnTo>
                    <a:pt x="340" y="383"/>
                  </a:lnTo>
                  <a:lnTo>
                    <a:pt x="361" y="369"/>
                  </a:lnTo>
                  <a:lnTo>
                    <a:pt x="368" y="362"/>
                  </a:lnTo>
                  <a:lnTo>
                    <a:pt x="375" y="362"/>
                  </a:lnTo>
                  <a:lnTo>
                    <a:pt x="382" y="355"/>
                  </a:lnTo>
                  <a:lnTo>
                    <a:pt x="396" y="355"/>
                  </a:lnTo>
                  <a:lnTo>
                    <a:pt x="404" y="383"/>
                  </a:lnTo>
                  <a:lnTo>
                    <a:pt x="411" y="433"/>
                  </a:lnTo>
                  <a:lnTo>
                    <a:pt x="404" y="482"/>
                  </a:lnTo>
                  <a:lnTo>
                    <a:pt x="425" y="511"/>
                  </a:lnTo>
                  <a:lnTo>
                    <a:pt x="432" y="532"/>
                  </a:lnTo>
                  <a:lnTo>
                    <a:pt x="418" y="539"/>
                  </a:lnTo>
                  <a:lnTo>
                    <a:pt x="319" y="546"/>
                  </a:lnTo>
                  <a:lnTo>
                    <a:pt x="304" y="546"/>
                  </a:lnTo>
                  <a:lnTo>
                    <a:pt x="241" y="589"/>
                  </a:lnTo>
                  <a:lnTo>
                    <a:pt x="205" y="574"/>
                  </a:lnTo>
                  <a:lnTo>
                    <a:pt x="191" y="553"/>
                  </a:lnTo>
                  <a:lnTo>
                    <a:pt x="184" y="539"/>
                  </a:lnTo>
                  <a:lnTo>
                    <a:pt x="156" y="468"/>
                  </a:lnTo>
                  <a:lnTo>
                    <a:pt x="134" y="461"/>
                  </a:lnTo>
                  <a:lnTo>
                    <a:pt x="113" y="418"/>
                  </a:lnTo>
                  <a:lnTo>
                    <a:pt x="92" y="369"/>
                  </a:lnTo>
                  <a:lnTo>
                    <a:pt x="78" y="362"/>
                  </a:lnTo>
                  <a:lnTo>
                    <a:pt x="42" y="298"/>
                  </a:lnTo>
                  <a:lnTo>
                    <a:pt x="35" y="270"/>
                  </a:lnTo>
                  <a:lnTo>
                    <a:pt x="28" y="255"/>
                  </a:lnTo>
                  <a:lnTo>
                    <a:pt x="49" y="241"/>
                  </a:lnTo>
                  <a:lnTo>
                    <a:pt x="21" y="192"/>
                  </a:lnTo>
                  <a:lnTo>
                    <a:pt x="7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l" fontAlgn="base">
                <a:spcBef>
                  <a:spcPts val="0"/>
                </a:spcBef>
                <a:spcAft>
                  <a:spcPts val="0"/>
                </a:spcAft>
              </a:pP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8441569" y="6042426"/>
              <a:ext cx="221425" cy="332852"/>
            </a:xfrm>
            <a:custGeom>
              <a:avLst/>
              <a:gdLst>
                <a:gd name="T0" fmla="*/ 2147483647 w 454"/>
                <a:gd name="T1" fmla="*/ 2147483647 h 751"/>
                <a:gd name="T2" fmla="*/ 0 w 454"/>
                <a:gd name="T3" fmla="*/ 2147483647 h 751"/>
                <a:gd name="T4" fmla="*/ 0 w 454"/>
                <a:gd name="T5" fmla="*/ 2147483647 h 751"/>
                <a:gd name="T6" fmla="*/ 2147483647 w 454"/>
                <a:gd name="T7" fmla="*/ 2147483647 h 751"/>
                <a:gd name="T8" fmla="*/ 2147483647 w 454"/>
                <a:gd name="T9" fmla="*/ 2147483647 h 751"/>
                <a:gd name="T10" fmla="*/ 2147483647 w 454"/>
                <a:gd name="T11" fmla="*/ 2147483647 h 751"/>
                <a:gd name="T12" fmla="*/ 2147483647 w 454"/>
                <a:gd name="T13" fmla="*/ 2147483647 h 751"/>
                <a:gd name="T14" fmla="*/ 2147483647 w 454"/>
                <a:gd name="T15" fmla="*/ 2147483647 h 751"/>
                <a:gd name="T16" fmla="*/ 2147483647 w 454"/>
                <a:gd name="T17" fmla="*/ 0 h 751"/>
                <a:gd name="T18" fmla="*/ 2147483647 w 454"/>
                <a:gd name="T19" fmla="*/ 2147483647 h 751"/>
                <a:gd name="T20" fmla="*/ 2147483647 w 454"/>
                <a:gd name="T21" fmla="*/ 2147483647 h 751"/>
                <a:gd name="T22" fmla="*/ 2147483647 w 454"/>
                <a:gd name="T23" fmla="*/ 2147483647 h 751"/>
                <a:gd name="T24" fmla="*/ 2147483647 w 454"/>
                <a:gd name="T25" fmla="*/ 2147483647 h 751"/>
                <a:gd name="T26" fmla="*/ 2147483647 w 454"/>
                <a:gd name="T27" fmla="*/ 2147483647 h 751"/>
                <a:gd name="T28" fmla="*/ 2147483647 w 454"/>
                <a:gd name="T29" fmla="*/ 2147483647 h 751"/>
                <a:gd name="T30" fmla="*/ 2147483647 w 454"/>
                <a:gd name="T31" fmla="*/ 2147483647 h 751"/>
                <a:gd name="T32" fmla="*/ 2147483647 w 454"/>
                <a:gd name="T33" fmla="*/ 2147483647 h 751"/>
                <a:gd name="T34" fmla="*/ 2147483647 w 454"/>
                <a:gd name="T35" fmla="*/ 2147483647 h 751"/>
                <a:gd name="T36" fmla="*/ 2147483647 w 454"/>
                <a:gd name="T37" fmla="*/ 2147483647 h 751"/>
                <a:gd name="T38" fmla="*/ 2147483647 w 454"/>
                <a:gd name="T39" fmla="*/ 2147483647 h 751"/>
                <a:gd name="T40" fmla="*/ 2147483647 w 454"/>
                <a:gd name="T41" fmla="*/ 2147483647 h 751"/>
                <a:gd name="T42" fmla="*/ 2147483647 w 454"/>
                <a:gd name="T43" fmla="*/ 2147483647 h 751"/>
                <a:gd name="T44" fmla="*/ 2147483647 w 454"/>
                <a:gd name="T45" fmla="*/ 2147483647 h 751"/>
                <a:gd name="T46" fmla="*/ 2147483647 w 454"/>
                <a:gd name="T47" fmla="*/ 2147483647 h 751"/>
                <a:gd name="T48" fmla="*/ 2147483647 w 454"/>
                <a:gd name="T49" fmla="*/ 2147483647 h 751"/>
                <a:gd name="T50" fmla="*/ 2147483647 w 454"/>
                <a:gd name="T51" fmla="*/ 2147483647 h 751"/>
                <a:gd name="T52" fmla="*/ 2147483647 w 454"/>
                <a:gd name="T53" fmla="*/ 2147483647 h 751"/>
                <a:gd name="T54" fmla="*/ 2147483647 w 454"/>
                <a:gd name="T55" fmla="*/ 2147483647 h 751"/>
                <a:gd name="T56" fmla="*/ 2147483647 w 454"/>
                <a:gd name="T57" fmla="*/ 2147483647 h 751"/>
                <a:gd name="T58" fmla="*/ 2147483647 w 454"/>
                <a:gd name="T59" fmla="*/ 2147483647 h 751"/>
                <a:gd name="T60" fmla="*/ 2147483647 w 454"/>
                <a:gd name="T61" fmla="*/ 2147483647 h 751"/>
                <a:gd name="T62" fmla="*/ 2147483647 w 454"/>
                <a:gd name="T63" fmla="*/ 2147483647 h 751"/>
                <a:gd name="T64" fmla="*/ 2147483647 w 454"/>
                <a:gd name="T65" fmla="*/ 2147483647 h 751"/>
                <a:gd name="T66" fmla="*/ 2147483647 w 454"/>
                <a:gd name="T67" fmla="*/ 2147483647 h 751"/>
                <a:gd name="T68" fmla="*/ 2147483647 w 454"/>
                <a:gd name="T69" fmla="*/ 2147483647 h 751"/>
                <a:gd name="T70" fmla="*/ 2147483647 w 454"/>
                <a:gd name="T71" fmla="*/ 2147483647 h 751"/>
                <a:gd name="T72" fmla="*/ 2147483647 w 454"/>
                <a:gd name="T73" fmla="*/ 2147483647 h 751"/>
                <a:gd name="T74" fmla="*/ 2147483647 w 454"/>
                <a:gd name="T75" fmla="*/ 2147483647 h 751"/>
                <a:gd name="T76" fmla="*/ 2147483647 w 454"/>
                <a:gd name="T77" fmla="*/ 2147483647 h 751"/>
                <a:gd name="T78" fmla="*/ 2147483647 w 454"/>
                <a:gd name="T79" fmla="*/ 2147483647 h 751"/>
                <a:gd name="T80" fmla="*/ 2147483647 w 454"/>
                <a:gd name="T81" fmla="*/ 2147483647 h 751"/>
                <a:gd name="T82" fmla="*/ 2147483647 w 454"/>
                <a:gd name="T83" fmla="*/ 2147483647 h 751"/>
                <a:gd name="T84" fmla="*/ 2147483647 w 454"/>
                <a:gd name="T85" fmla="*/ 2147483647 h 751"/>
                <a:gd name="T86" fmla="*/ 2147483647 w 454"/>
                <a:gd name="T87" fmla="*/ 2147483647 h 751"/>
                <a:gd name="T88" fmla="*/ 2147483647 w 454"/>
                <a:gd name="T89" fmla="*/ 2147483647 h 751"/>
                <a:gd name="T90" fmla="*/ 2147483647 w 454"/>
                <a:gd name="T91" fmla="*/ 2147483647 h 751"/>
                <a:gd name="T92" fmla="*/ 2147483647 w 454"/>
                <a:gd name="T93" fmla="*/ 2147483647 h 751"/>
                <a:gd name="T94" fmla="*/ 2147483647 w 454"/>
                <a:gd name="T95" fmla="*/ 2147483647 h 751"/>
                <a:gd name="T96" fmla="*/ 2147483647 w 454"/>
                <a:gd name="T97" fmla="*/ 2147483647 h 751"/>
                <a:gd name="T98" fmla="*/ 2147483647 w 454"/>
                <a:gd name="T99" fmla="*/ 2147483647 h 751"/>
                <a:gd name="T100" fmla="*/ 2147483647 w 454"/>
                <a:gd name="T101" fmla="*/ 2147483647 h 75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54"/>
                <a:gd name="T154" fmla="*/ 0 h 751"/>
                <a:gd name="T155" fmla="*/ 454 w 454"/>
                <a:gd name="T156" fmla="*/ 751 h 75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54" h="751">
                  <a:moveTo>
                    <a:pt x="14" y="333"/>
                  </a:moveTo>
                  <a:lnTo>
                    <a:pt x="0" y="305"/>
                  </a:lnTo>
                  <a:lnTo>
                    <a:pt x="0" y="290"/>
                  </a:lnTo>
                  <a:lnTo>
                    <a:pt x="57" y="290"/>
                  </a:lnTo>
                  <a:lnTo>
                    <a:pt x="57" y="269"/>
                  </a:lnTo>
                  <a:lnTo>
                    <a:pt x="64" y="269"/>
                  </a:lnTo>
                  <a:lnTo>
                    <a:pt x="50" y="127"/>
                  </a:lnTo>
                  <a:lnTo>
                    <a:pt x="50" y="78"/>
                  </a:lnTo>
                  <a:lnTo>
                    <a:pt x="106" y="0"/>
                  </a:lnTo>
                  <a:lnTo>
                    <a:pt x="121" y="14"/>
                  </a:lnTo>
                  <a:lnTo>
                    <a:pt x="142" y="7"/>
                  </a:lnTo>
                  <a:lnTo>
                    <a:pt x="163" y="14"/>
                  </a:lnTo>
                  <a:lnTo>
                    <a:pt x="184" y="14"/>
                  </a:lnTo>
                  <a:lnTo>
                    <a:pt x="213" y="42"/>
                  </a:lnTo>
                  <a:lnTo>
                    <a:pt x="220" y="156"/>
                  </a:lnTo>
                  <a:lnTo>
                    <a:pt x="234" y="234"/>
                  </a:lnTo>
                  <a:lnTo>
                    <a:pt x="262" y="283"/>
                  </a:lnTo>
                  <a:lnTo>
                    <a:pt x="241" y="297"/>
                  </a:lnTo>
                  <a:lnTo>
                    <a:pt x="248" y="312"/>
                  </a:lnTo>
                  <a:lnTo>
                    <a:pt x="255" y="340"/>
                  </a:lnTo>
                  <a:lnTo>
                    <a:pt x="291" y="404"/>
                  </a:lnTo>
                  <a:lnTo>
                    <a:pt x="305" y="411"/>
                  </a:lnTo>
                  <a:lnTo>
                    <a:pt x="326" y="460"/>
                  </a:lnTo>
                  <a:lnTo>
                    <a:pt x="347" y="503"/>
                  </a:lnTo>
                  <a:lnTo>
                    <a:pt x="369" y="510"/>
                  </a:lnTo>
                  <a:lnTo>
                    <a:pt x="397" y="581"/>
                  </a:lnTo>
                  <a:lnTo>
                    <a:pt x="404" y="595"/>
                  </a:lnTo>
                  <a:lnTo>
                    <a:pt x="418" y="616"/>
                  </a:lnTo>
                  <a:lnTo>
                    <a:pt x="454" y="631"/>
                  </a:lnTo>
                  <a:lnTo>
                    <a:pt x="439" y="673"/>
                  </a:lnTo>
                  <a:lnTo>
                    <a:pt x="418" y="723"/>
                  </a:lnTo>
                  <a:lnTo>
                    <a:pt x="390" y="737"/>
                  </a:lnTo>
                  <a:lnTo>
                    <a:pt x="361" y="744"/>
                  </a:lnTo>
                  <a:lnTo>
                    <a:pt x="326" y="751"/>
                  </a:lnTo>
                  <a:lnTo>
                    <a:pt x="269" y="744"/>
                  </a:lnTo>
                  <a:lnTo>
                    <a:pt x="241" y="730"/>
                  </a:lnTo>
                  <a:lnTo>
                    <a:pt x="206" y="701"/>
                  </a:lnTo>
                  <a:lnTo>
                    <a:pt x="184" y="680"/>
                  </a:lnTo>
                  <a:lnTo>
                    <a:pt x="184" y="673"/>
                  </a:lnTo>
                  <a:lnTo>
                    <a:pt x="163" y="638"/>
                  </a:lnTo>
                  <a:lnTo>
                    <a:pt x="149" y="616"/>
                  </a:lnTo>
                  <a:lnTo>
                    <a:pt x="149" y="595"/>
                  </a:lnTo>
                  <a:lnTo>
                    <a:pt x="163" y="545"/>
                  </a:lnTo>
                  <a:lnTo>
                    <a:pt x="156" y="517"/>
                  </a:lnTo>
                  <a:lnTo>
                    <a:pt x="128" y="468"/>
                  </a:lnTo>
                  <a:lnTo>
                    <a:pt x="85" y="453"/>
                  </a:lnTo>
                  <a:lnTo>
                    <a:pt x="43" y="453"/>
                  </a:lnTo>
                  <a:lnTo>
                    <a:pt x="50" y="446"/>
                  </a:lnTo>
                  <a:lnTo>
                    <a:pt x="57" y="347"/>
                  </a:lnTo>
                  <a:lnTo>
                    <a:pt x="21" y="361"/>
                  </a:lnTo>
                  <a:lnTo>
                    <a:pt x="14" y="333"/>
                  </a:lnTo>
                  <a:close/>
                </a:path>
              </a:pathLst>
            </a:custGeom>
            <a:solidFill>
              <a:srgbClr val="006F6C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l" fontAlgn="base">
                <a:spcBef>
                  <a:spcPts val="0"/>
                </a:spcBef>
                <a:spcAft>
                  <a:spcPts val="0"/>
                </a:spcAft>
              </a:pPr>
              <a:endPara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8231432" y="5707166"/>
              <a:ext cx="426431" cy="375397"/>
            </a:xfrm>
            <a:custGeom>
              <a:avLst/>
              <a:gdLst>
                <a:gd name="T0" fmla="*/ 954 w 1050"/>
                <a:gd name="T1" fmla="*/ 666 h 954"/>
                <a:gd name="T2" fmla="*/ 978 w 1050"/>
                <a:gd name="T3" fmla="*/ 714 h 954"/>
                <a:gd name="T4" fmla="*/ 1014 w 1050"/>
                <a:gd name="T5" fmla="*/ 774 h 954"/>
                <a:gd name="T6" fmla="*/ 1044 w 1050"/>
                <a:gd name="T7" fmla="*/ 840 h 954"/>
                <a:gd name="T8" fmla="*/ 1050 w 1050"/>
                <a:gd name="T9" fmla="*/ 858 h 954"/>
                <a:gd name="T10" fmla="*/ 1032 w 1050"/>
                <a:gd name="T11" fmla="*/ 912 h 954"/>
                <a:gd name="T12" fmla="*/ 996 w 1050"/>
                <a:gd name="T13" fmla="*/ 954 h 954"/>
                <a:gd name="T14" fmla="*/ 966 w 1050"/>
                <a:gd name="T15" fmla="*/ 900 h 954"/>
                <a:gd name="T16" fmla="*/ 948 w 1050"/>
                <a:gd name="T17" fmla="*/ 876 h 954"/>
                <a:gd name="T18" fmla="*/ 882 w 1050"/>
                <a:gd name="T19" fmla="*/ 882 h 954"/>
                <a:gd name="T20" fmla="*/ 858 w 1050"/>
                <a:gd name="T21" fmla="*/ 930 h 954"/>
                <a:gd name="T22" fmla="*/ 840 w 1050"/>
                <a:gd name="T23" fmla="*/ 924 h 954"/>
                <a:gd name="T24" fmla="*/ 774 w 1050"/>
                <a:gd name="T25" fmla="*/ 894 h 954"/>
                <a:gd name="T26" fmla="*/ 732 w 1050"/>
                <a:gd name="T27" fmla="*/ 858 h 954"/>
                <a:gd name="T28" fmla="*/ 708 w 1050"/>
                <a:gd name="T29" fmla="*/ 864 h 954"/>
                <a:gd name="T30" fmla="*/ 696 w 1050"/>
                <a:gd name="T31" fmla="*/ 858 h 954"/>
                <a:gd name="T32" fmla="*/ 666 w 1050"/>
                <a:gd name="T33" fmla="*/ 852 h 954"/>
                <a:gd name="T34" fmla="*/ 636 w 1050"/>
                <a:gd name="T35" fmla="*/ 840 h 954"/>
                <a:gd name="T36" fmla="*/ 612 w 1050"/>
                <a:gd name="T37" fmla="*/ 810 h 954"/>
                <a:gd name="T38" fmla="*/ 558 w 1050"/>
                <a:gd name="T39" fmla="*/ 828 h 954"/>
                <a:gd name="T40" fmla="*/ 468 w 1050"/>
                <a:gd name="T41" fmla="*/ 852 h 954"/>
                <a:gd name="T42" fmla="*/ 348 w 1050"/>
                <a:gd name="T43" fmla="*/ 852 h 954"/>
                <a:gd name="T44" fmla="*/ 318 w 1050"/>
                <a:gd name="T45" fmla="*/ 810 h 954"/>
                <a:gd name="T46" fmla="*/ 396 w 1050"/>
                <a:gd name="T47" fmla="*/ 786 h 954"/>
                <a:gd name="T48" fmla="*/ 384 w 1050"/>
                <a:gd name="T49" fmla="*/ 732 h 954"/>
                <a:gd name="T50" fmla="*/ 330 w 1050"/>
                <a:gd name="T51" fmla="*/ 744 h 954"/>
                <a:gd name="T52" fmla="*/ 216 w 1050"/>
                <a:gd name="T53" fmla="*/ 774 h 954"/>
                <a:gd name="T54" fmla="*/ 180 w 1050"/>
                <a:gd name="T55" fmla="*/ 762 h 954"/>
                <a:gd name="T56" fmla="*/ 210 w 1050"/>
                <a:gd name="T57" fmla="*/ 690 h 954"/>
                <a:gd name="T58" fmla="*/ 198 w 1050"/>
                <a:gd name="T59" fmla="*/ 660 h 954"/>
                <a:gd name="T60" fmla="*/ 162 w 1050"/>
                <a:gd name="T61" fmla="*/ 570 h 954"/>
                <a:gd name="T62" fmla="*/ 102 w 1050"/>
                <a:gd name="T63" fmla="*/ 504 h 954"/>
                <a:gd name="T64" fmla="*/ 0 w 1050"/>
                <a:gd name="T65" fmla="*/ 462 h 954"/>
                <a:gd name="T66" fmla="*/ 66 w 1050"/>
                <a:gd name="T67" fmla="*/ 384 h 954"/>
                <a:gd name="T68" fmla="*/ 120 w 1050"/>
                <a:gd name="T69" fmla="*/ 312 h 954"/>
                <a:gd name="T70" fmla="*/ 108 w 1050"/>
                <a:gd name="T71" fmla="*/ 204 h 954"/>
                <a:gd name="T72" fmla="*/ 138 w 1050"/>
                <a:gd name="T73" fmla="*/ 186 h 954"/>
                <a:gd name="T74" fmla="*/ 186 w 1050"/>
                <a:gd name="T75" fmla="*/ 162 h 954"/>
                <a:gd name="T76" fmla="*/ 378 w 1050"/>
                <a:gd name="T77" fmla="*/ 138 h 954"/>
                <a:gd name="T78" fmla="*/ 444 w 1050"/>
                <a:gd name="T79" fmla="*/ 162 h 954"/>
                <a:gd name="T80" fmla="*/ 456 w 1050"/>
                <a:gd name="T81" fmla="*/ 132 h 954"/>
                <a:gd name="T82" fmla="*/ 420 w 1050"/>
                <a:gd name="T83" fmla="*/ 54 h 954"/>
                <a:gd name="T84" fmla="*/ 432 w 1050"/>
                <a:gd name="T85" fmla="*/ 42 h 954"/>
                <a:gd name="T86" fmla="*/ 612 w 1050"/>
                <a:gd name="T87" fmla="*/ 30 h 954"/>
                <a:gd name="T88" fmla="*/ 642 w 1050"/>
                <a:gd name="T89" fmla="*/ 96 h 954"/>
                <a:gd name="T90" fmla="*/ 666 w 1050"/>
                <a:gd name="T91" fmla="*/ 138 h 954"/>
                <a:gd name="T92" fmla="*/ 690 w 1050"/>
                <a:gd name="T93" fmla="*/ 216 h 954"/>
                <a:gd name="T94" fmla="*/ 666 w 1050"/>
                <a:gd name="T95" fmla="*/ 252 h 954"/>
                <a:gd name="T96" fmla="*/ 660 w 1050"/>
                <a:gd name="T97" fmla="*/ 366 h 954"/>
                <a:gd name="T98" fmla="*/ 678 w 1050"/>
                <a:gd name="T99" fmla="*/ 396 h 954"/>
                <a:gd name="T100" fmla="*/ 696 w 1050"/>
                <a:gd name="T101" fmla="*/ 384 h 954"/>
                <a:gd name="T102" fmla="*/ 726 w 1050"/>
                <a:gd name="T103" fmla="*/ 366 h 954"/>
                <a:gd name="T104" fmla="*/ 792 w 1050"/>
                <a:gd name="T105" fmla="*/ 372 h 954"/>
                <a:gd name="T106" fmla="*/ 822 w 1050"/>
                <a:gd name="T107" fmla="*/ 408 h 954"/>
                <a:gd name="T108" fmla="*/ 894 w 1050"/>
                <a:gd name="T109" fmla="*/ 552 h 954"/>
                <a:gd name="T110" fmla="*/ 906 w 1050"/>
                <a:gd name="T111" fmla="*/ 576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50" h="954">
                  <a:moveTo>
                    <a:pt x="918" y="594"/>
                  </a:moveTo>
                  <a:lnTo>
                    <a:pt x="954" y="666"/>
                  </a:lnTo>
                  <a:lnTo>
                    <a:pt x="978" y="708"/>
                  </a:lnTo>
                  <a:lnTo>
                    <a:pt x="978" y="714"/>
                  </a:lnTo>
                  <a:lnTo>
                    <a:pt x="990" y="738"/>
                  </a:lnTo>
                  <a:lnTo>
                    <a:pt x="1014" y="774"/>
                  </a:lnTo>
                  <a:lnTo>
                    <a:pt x="1032" y="810"/>
                  </a:lnTo>
                  <a:lnTo>
                    <a:pt x="1044" y="840"/>
                  </a:lnTo>
                  <a:lnTo>
                    <a:pt x="1044" y="846"/>
                  </a:lnTo>
                  <a:lnTo>
                    <a:pt x="1050" y="858"/>
                  </a:lnTo>
                  <a:lnTo>
                    <a:pt x="1038" y="900"/>
                  </a:lnTo>
                  <a:lnTo>
                    <a:pt x="1032" y="912"/>
                  </a:lnTo>
                  <a:lnTo>
                    <a:pt x="1026" y="924"/>
                  </a:lnTo>
                  <a:lnTo>
                    <a:pt x="996" y="954"/>
                  </a:lnTo>
                  <a:lnTo>
                    <a:pt x="996" y="924"/>
                  </a:lnTo>
                  <a:lnTo>
                    <a:pt x="966" y="900"/>
                  </a:lnTo>
                  <a:lnTo>
                    <a:pt x="960" y="870"/>
                  </a:lnTo>
                  <a:lnTo>
                    <a:pt x="948" y="876"/>
                  </a:lnTo>
                  <a:lnTo>
                    <a:pt x="918" y="876"/>
                  </a:lnTo>
                  <a:lnTo>
                    <a:pt x="882" y="882"/>
                  </a:lnTo>
                  <a:lnTo>
                    <a:pt x="864" y="900"/>
                  </a:lnTo>
                  <a:lnTo>
                    <a:pt x="858" y="930"/>
                  </a:lnTo>
                  <a:lnTo>
                    <a:pt x="858" y="936"/>
                  </a:lnTo>
                  <a:lnTo>
                    <a:pt x="840" y="924"/>
                  </a:lnTo>
                  <a:lnTo>
                    <a:pt x="792" y="900"/>
                  </a:lnTo>
                  <a:lnTo>
                    <a:pt x="774" y="894"/>
                  </a:lnTo>
                  <a:lnTo>
                    <a:pt x="768" y="894"/>
                  </a:lnTo>
                  <a:lnTo>
                    <a:pt x="732" y="858"/>
                  </a:lnTo>
                  <a:lnTo>
                    <a:pt x="714" y="858"/>
                  </a:lnTo>
                  <a:lnTo>
                    <a:pt x="708" y="864"/>
                  </a:lnTo>
                  <a:lnTo>
                    <a:pt x="702" y="858"/>
                  </a:lnTo>
                  <a:lnTo>
                    <a:pt x="696" y="858"/>
                  </a:lnTo>
                  <a:lnTo>
                    <a:pt x="678" y="846"/>
                  </a:lnTo>
                  <a:lnTo>
                    <a:pt x="666" y="852"/>
                  </a:lnTo>
                  <a:lnTo>
                    <a:pt x="654" y="852"/>
                  </a:lnTo>
                  <a:lnTo>
                    <a:pt x="636" y="840"/>
                  </a:lnTo>
                  <a:lnTo>
                    <a:pt x="618" y="810"/>
                  </a:lnTo>
                  <a:lnTo>
                    <a:pt x="612" y="810"/>
                  </a:lnTo>
                  <a:lnTo>
                    <a:pt x="582" y="816"/>
                  </a:lnTo>
                  <a:lnTo>
                    <a:pt x="558" y="828"/>
                  </a:lnTo>
                  <a:lnTo>
                    <a:pt x="516" y="840"/>
                  </a:lnTo>
                  <a:lnTo>
                    <a:pt x="468" y="852"/>
                  </a:lnTo>
                  <a:lnTo>
                    <a:pt x="456" y="852"/>
                  </a:lnTo>
                  <a:lnTo>
                    <a:pt x="348" y="852"/>
                  </a:lnTo>
                  <a:lnTo>
                    <a:pt x="342" y="852"/>
                  </a:lnTo>
                  <a:lnTo>
                    <a:pt x="318" y="810"/>
                  </a:lnTo>
                  <a:lnTo>
                    <a:pt x="396" y="798"/>
                  </a:lnTo>
                  <a:lnTo>
                    <a:pt x="396" y="786"/>
                  </a:lnTo>
                  <a:lnTo>
                    <a:pt x="384" y="738"/>
                  </a:lnTo>
                  <a:lnTo>
                    <a:pt x="384" y="732"/>
                  </a:lnTo>
                  <a:lnTo>
                    <a:pt x="378" y="732"/>
                  </a:lnTo>
                  <a:lnTo>
                    <a:pt x="330" y="744"/>
                  </a:lnTo>
                  <a:lnTo>
                    <a:pt x="276" y="762"/>
                  </a:lnTo>
                  <a:lnTo>
                    <a:pt x="216" y="774"/>
                  </a:lnTo>
                  <a:lnTo>
                    <a:pt x="198" y="780"/>
                  </a:lnTo>
                  <a:lnTo>
                    <a:pt x="180" y="762"/>
                  </a:lnTo>
                  <a:lnTo>
                    <a:pt x="186" y="744"/>
                  </a:lnTo>
                  <a:lnTo>
                    <a:pt x="210" y="690"/>
                  </a:lnTo>
                  <a:lnTo>
                    <a:pt x="204" y="678"/>
                  </a:lnTo>
                  <a:lnTo>
                    <a:pt x="198" y="660"/>
                  </a:lnTo>
                  <a:lnTo>
                    <a:pt x="186" y="630"/>
                  </a:lnTo>
                  <a:lnTo>
                    <a:pt x="162" y="570"/>
                  </a:lnTo>
                  <a:lnTo>
                    <a:pt x="144" y="552"/>
                  </a:lnTo>
                  <a:lnTo>
                    <a:pt x="102" y="504"/>
                  </a:lnTo>
                  <a:lnTo>
                    <a:pt x="36" y="468"/>
                  </a:lnTo>
                  <a:lnTo>
                    <a:pt x="0" y="462"/>
                  </a:lnTo>
                  <a:lnTo>
                    <a:pt x="54" y="396"/>
                  </a:lnTo>
                  <a:lnTo>
                    <a:pt x="66" y="384"/>
                  </a:lnTo>
                  <a:lnTo>
                    <a:pt x="72" y="336"/>
                  </a:lnTo>
                  <a:lnTo>
                    <a:pt x="120" y="312"/>
                  </a:lnTo>
                  <a:lnTo>
                    <a:pt x="126" y="312"/>
                  </a:lnTo>
                  <a:lnTo>
                    <a:pt x="108" y="204"/>
                  </a:lnTo>
                  <a:lnTo>
                    <a:pt x="132" y="192"/>
                  </a:lnTo>
                  <a:lnTo>
                    <a:pt x="138" y="186"/>
                  </a:lnTo>
                  <a:lnTo>
                    <a:pt x="156" y="174"/>
                  </a:lnTo>
                  <a:lnTo>
                    <a:pt x="186" y="162"/>
                  </a:lnTo>
                  <a:lnTo>
                    <a:pt x="288" y="108"/>
                  </a:lnTo>
                  <a:lnTo>
                    <a:pt x="378" y="138"/>
                  </a:lnTo>
                  <a:lnTo>
                    <a:pt x="402" y="150"/>
                  </a:lnTo>
                  <a:lnTo>
                    <a:pt x="444" y="162"/>
                  </a:lnTo>
                  <a:lnTo>
                    <a:pt x="450" y="168"/>
                  </a:lnTo>
                  <a:lnTo>
                    <a:pt x="456" y="132"/>
                  </a:lnTo>
                  <a:lnTo>
                    <a:pt x="432" y="72"/>
                  </a:lnTo>
                  <a:lnTo>
                    <a:pt x="420" y="54"/>
                  </a:lnTo>
                  <a:lnTo>
                    <a:pt x="432" y="48"/>
                  </a:lnTo>
                  <a:lnTo>
                    <a:pt x="432" y="42"/>
                  </a:lnTo>
                  <a:lnTo>
                    <a:pt x="594" y="0"/>
                  </a:lnTo>
                  <a:lnTo>
                    <a:pt x="612" y="30"/>
                  </a:lnTo>
                  <a:lnTo>
                    <a:pt x="618" y="48"/>
                  </a:lnTo>
                  <a:lnTo>
                    <a:pt x="642" y="96"/>
                  </a:lnTo>
                  <a:lnTo>
                    <a:pt x="654" y="120"/>
                  </a:lnTo>
                  <a:lnTo>
                    <a:pt x="666" y="138"/>
                  </a:lnTo>
                  <a:lnTo>
                    <a:pt x="696" y="210"/>
                  </a:lnTo>
                  <a:lnTo>
                    <a:pt x="690" y="216"/>
                  </a:lnTo>
                  <a:lnTo>
                    <a:pt x="672" y="240"/>
                  </a:lnTo>
                  <a:lnTo>
                    <a:pt x="666" y="252"/>
                  </a:lnTo>
                  <a:lnTo>
                    <a:pt x="660" y="354"/>
                  </a:lnTo>
                  <a:lnTo>
                    <a:pt x="660" y="366"/>
                  </a:lnTo>
                  <a:lnTo>
                    <a:pt x="666" y="390"/>
                  </a:lnTo>
                  <a:lnTo>
                    <a:pt x="678" y="396"/>
                  </a:lnTo>
                  <a:lnTo>
                    <a:pt x="690" y="408"/>
                  </a:lnTo>
                  <a:lnTo>
                    <a:pt x="696" y="384"/>
                  </a:lnTo>
                  <a:lnTo>
                    <a:pt x="696" y="372"/>
                  </a:lnTo>
                  <a:lnTo>
                    <a:pt x="726" y="366"/>
                  </a:lnTo>
                  <a:lnTo>
                    <a:pt x="756" y="366"/>
                  </a:lnTo>
                  <a:lnTo>
                    <a:pt x="792" y="372"/>
                  </a:lnTo>
                  <a:lnTo>
                    <a:pt x="804" y="372"/>
                  </a:lnTo>
                  <a:lnTo>
                    <a:pt x="822" y="408"/>
                  </a:lnTo>
                  <a:lnTo>
                    <a:pt x="858" y="474"/>
                  </a:lnTo>
                  <a:lnTo>
                    <a:pt x="894" y="552"/>
                  </a:lnTo>
                  <a:lnTo>
                    <a:pt x="900" y="564"/>
                  </a:lnTo>
                  <a:lnTo>
                    <a:pt x="906" y="576"/>
                  </a:lnTo>
                  <a:lnTo>
                    <a:pt x="918" y="594"/>
                  </a:lnTo>
                  <a:close/>
                </a:path>
              </a:pathLst>
            </a:custGeom>
            <a:solidFill>
              <a:srgbClr val="006F6C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l" fontAlgn="base">
                <a:spcBef>
                  <a:spcPts val="0"/>
                </a:spcBef>
                <a:spcAft>
                  <a:spcPts val="0"/>
                </a:spcAft>
              </a:pPr>
              <a:endPara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7963389" y="5865352"/>
              <a:ext cx="526338" cy="349426"/>
            </a:xfrm>
            <a:custGeom>
              <a:avLst/>
              <a:gdLst>
                <a:gd name="T0" fmla="*/ 696 w 1296"/>
                <a:gd name="T1" fmla="*/ 66 h 888"/>
                <a:gd name="T2" fmla="*/ 804 w 1296"/>
                <a:gd name="T3" fmla="*/ 150 h 888"/>
                <a:gd name="T4" fmla="*/ 846 w 1296"/>
                <a:gd name="T5" fmla="*/ 228 h 888"/>
                <a:gd name="T6" fmla="*/ 864 w 1296"/>
                <a:gd name="T7" fmla="*/ 276 h 888"/>
                <a:gd name="T8" fmla="*/ 846 w 1296"/>
                <a:gd name="T9" fmla="*/ 342 h 888"/>
                <a:gd name="T10" fmla="*/ 858 w 1296"/>
                <a:gd name="T11" fmla="*/ 378 h 888"/>
                <a:gd name="T12" fmla="*/ 936 w 1296"/>
                <a:gd name="T13" fmla="*/ 360 h 888"/>
                <a:gd name="T14" fmla="*/ 1038 w 1296"/>
                <a:gd name="T15" fmla="*/ 330 h 888"/>
                <a:gd name="T16" fmla="*/ 1044 w 1296"/>
                <a:gd name="T17" fmla="*/ 336 h 888"/>
                <a:gd name="T18" fmla="*/ 1056 w 1296"/>
                <a:gd name="T19" fmla="*/ 396 h 888"/>
                <a:gd name="T20" fmla="*/ 1002 w 1296"/>
                <a:gd name="T21" fmla="*/ 450 h 888"/>
                <a:gd name="T22" fmla="*/ 1116 w 1296"/>
                <a:gd name="T23" fmla="*/ 450 h 888"/>
                <a:gd name="T24" fmla="*/ 1176 w 1296"/>
                <a:gd name="T25" fmla="*/ 438 h 888"/>
                <a:gd name="T26" fmla="*/ 1242 w 1296"/>
                <a:gd name="T27" fmla="*/ 414 h 888"/>
                <a:gd name="T28" fmla="*/ 1278 w 1296"/>
                <a:gd name="T29" fmla="*/ 408 h 888"/>
                <a:gd name="T30" fmla="*/ 1290 w 1296"/>
                <a:gd name="T31" fmla="*/ 450 h 888"/>
                <a:gd name="T32" fmla="*/ 1254 w 1296"/>
                <a:gd name="T33" fmla="*/ 498 h 888"/>
                <a:gd name="T34" fmla="*/ 1230 w 1296"/>
                <a:gd name="T35" fmla="*/ 552 h 888"/>
                <a:gd name="T36" fmla="*/ 1242 w 1296"/>
                <a:gd name="T37" fmla="*/ 660 h 888"/>
                <a:gd name="T38" fmla="*/ 1242 w 1296"/>
                <a:gd name="T39" fmla="*/ 756 h 888"/>
                <a:gd name="T40" fmla="*/ 1176 w 1296"/>
                <a:gd name="T41" fmla="*/ 780 h 888"/>
                <a:gd name="T42" fmla="*/ 1188 w 1296"/>
                <a:gd name="T43" fmla="*/ 834 h 888"/>
                <a:gd name="T44" fmla="*/ 1098 w 1296"/>
                <a:gd name="T45" fmla="*/ 882 h 888"/>
                <a:gd name="T46" fmla="*/ 1044 w 1296"/>
                <a:gd name="T47" fmla="*/ 876 h 888"/>
                <a:gd name="T48" fmla="*/ 1026 w 1296"/>
                <a:gd name="T49" fmla="*/ 846 h 888"/>
                <a:gd name="T50" fmla="*/ 1008 w 1296"/>
                <a:gd name="T51" fmla="*/ 810 h 888"/>
                <a:gd name="T52" fmla="*/ 942 w 1296"/>
                <a:gd name="T53" fmla="*/ 774 h 888"/>
                <a:gd name="T54" fmla="*/ 912 w 1296"/>
                <a:gd name="T55" fmla="*/ 786 h 888"/>
                <a:gd name="T56" fmla="*/ 882 w 1296"/>
                <a:gd name="T57" fmla="*/ 774 h 888"/>
                <a:gd name="T58" fmla="*/ 828 w 1296"/>
                <a:gd name="T59" fmla="*/ 792 h 888"/>
                <a:gd name="T60" fmla="*/ 804 w 1296"/>
                <a:gd name="T61" fmla="*/ 828 h 888"/>
                <a:gd name="T62" fmla="*/ 786 w 1296"/>
                <a:gd name="T63" fmla="*/ 834 h 888"/>
                <a:gd name="T64" fmla="*/ 732 w 1296"/>
                <a:gd name="T65" fmla="*/ 858 h 888"/>
                <a:gd name="T66" fmla="*/ 678 w 1296"/>
                <a:gd name="T67" fmla="*/ 822 h 888"/>
                <a:gd name="T68" fmla="*/ 660 w 1296"/>
                <a:gd name="T69" fmla="*/ 816 h 888"/>
                <a:gd name="T70" fmla="*/ 630 w 1296"/>
                <a:gd name="T71" fmla="*/ 798 h 888"/>
                <a:gd name="T72" fmla="*/ 576 w 1296"/>
                <a:gd name="T73" fmla="*/ 786 h 888"/>
                <a:gd name="T74" fmla="*/ 516 w 1296"/>
                <a:gd name="T75" fmla="*/ 780 h 888"/>
                <a:gd name="T76" fmla="*/ 492 w 1296"/>
                <a:gd name="T77" fmla="*/ 774 h 888"/>
                <a:gd name="T78" fmla="*/ 348 w 1296"/>
                <a:gd name="T79" fmla="*/ 762 h 888"/>
                <a:gd name="T80" fmla="*/ 294 w 1296"/>
                <a:gd name="T81" fmla="*/ 810 h 888"/>
                <a:gd name="T82" fmla="*/ 270 w 1296"/>
                <a:gd name="T83" fmla="*/ 798 h 888"/>
                <a:gd name="T84" fmla="*/ 264 w 1296"/>
                <a:gd name="T85" fmla="*/ 768 h 888"/>
                <a:gd name="T86" fmla="*/ 246 w 1296"/>
                <a:gd name="T87" fmla="*/ 732 h 888"/>
                <a:gd name="T88" fmla="*/ 30 w 1296"/>
                <a:gd name="T89" fmla="*/ 666 h 888"/>
                <a:gd name="T90" fmla="*/ 42 w 1296"/>
                <a:gd name="T91" fmla="*/ 624 h 888"/>
                <a:gd name="T92" fmla="*/ 144 w 1296"/>
                <a:gd name="T93" fmla="*/ 588 h 888"/>
                <a:gd name="T94" fmla="*/ 180 w 1296"/>
                <a:gd name="T95" fmla="*/ 504 h 888"/>
                <a:gd name="T96" fmla="*/ 204 w 1296"/>
                <a:gd name="T97" fmla="*/ 486 h 888"/>
                <a:gd name="T98" fmla="*/ 300 w 1296"/>
                <a:gd name="T99" fmla="*/ 402 h 888"/>
                <a:gd name="T100" fmla="*/ 258 w 1296"/>
                <a:gd name="T101" fmla="*/ 324 h 888"/>
                <a:gd name="T102" fmla="*/ 36 w 1296"/>
                <a:gd name="T103" fmla="*/ 240 h 888"/>
                <a:gd name="T104" fmla="*/ 0 w 1296"/>
                <a:gd name="T105" fmla="*/ 180 h 888"/>
                <a:gd name="T106" fmla="*/ 78 w 1296"/>
                <a:gd name="T107" fmla="*/ 156 h 888"/>
                <a:gd name="T108" fmla="*/ 156 w 1296"/>
                <a:gd name="T109" fmla="*/ 156 h 888"/>
                <a:gd name="T110" fmla="*/ 174 w 1296"/>
                <a:gd name="T111" fmla="*/ 132 h 888"/>
                <a:gd name="T112" fmla="*/ 210 w 1296"/>
                <a:gd name="T113" fmla="*/ 84 h 888"/>
                <a:gd name="T114" fmla="*/ 246 w 1296"/>
                <a:gd name="T115" fmla="*/ 72 h 888"/>
                <a:gd name="T116" fmla="*/ 306 w 1296"/>
                <a:gd name="T117" fmla="*/ 48 h 888"/>
                <a:gd name="T118" fmla="*/ 360 w 1296"/>
                <a:gd name="T119" fmla="*/ 54 h 888"/>
                <a:gd name="T120" fmla="*/ 570 w 1296"/>
                <a:gd name="T121" fmla="*/ 0 h 888"/>
                <a:gd name="T122" fmla="*/ 630 w 1296"/>
                <a:gd name="T123" fmla="*/ 42 h 888"/>
                <a:gd name="T124" fmla="*/ 660 w 1296"/>
                <a:gd name="T125" fmla="*/ 6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6" h="888">
                  <a:moveTo>
                    <a:pt x="660" y="60"/>
                  </a:moveTo>
                  <a:lnTo>
                    <a:pt x="696" y="66"/>
                  </a:lnTo>
                  <a:lnTo>
                    <a:pt x="762" y="102"/>
                  </a:lnTo>
                  <a:lnTo>
                    <a:pt x="804" y="150"/>
                  </a:lnTo>
                  <a:lnTo>
                    <a:pt x="822" y="168"/>
                  </a:lnTo>
                  <a:lnTo>
                    <a:pt x="846" y="228"/>
                  </a:lnTo>
                  <a:lnTo>
                    <a:pt x="858" y="258"/>
                  </a:lnTo>
                  <a:lnTo>
                    <a:pt x="864" y="276"/>
                  </a:lnTo>
                  <a:lnTo>
                    <a:pt x="870" y="288"/>
                  </a:lnTo>
                  <a:lnTo>
                    <a:pt x="846" y="342"/>
                  </a:lnTo>
                  <a:lnTo>
                    <a:pt x="840" y="360"/>
                  </a:lnTo>
                  <a:lnTo>
                    <a:pt x="858" y="378"/>
                  </a:lnTo>
                  <a:lnTo>
                    <a:pt x="876" y="372"/>
                  </a:lnTo>
                  <a:lnTo>
                    <a:pt x="936" y="360"/>
                  </a:lnTo>
                  <a:lnTo>
                    <a:pt x="990" y="342"/>
                  </a:lnTo>
                  <a:lnTo>
                    <a:pt x="1038" y="330"/>
                  </a:lnTo>
                  <a:lnTo>
                    <a:pt x="1044" y="330"/>
                  </a:lnTo>
                  <a:lnTo>
                    <a:pt x="1044" y="336"/>
                  </a:lnTo>
                  <a:lnTo>
                    <a:pt x="1056" y="384"/>
                  </a:lnTo>
                  <a:lnTo>
                    <a:pt x="1056" y="396"/>
                  </a:lnTo>
                  <a:lnTo>
                    <a:pt x="978" y="408"/>
                  </a:lnTo>
                  <a:lnTo>
                    <a:pt x="1002" y="450"/>
                  </a:lnTo>
                  <a:lnTo>
                    <a:pt x="1008" y="450"/>
                  </a:lnTo>
                  <a:lnTo>
                    <a:pt x="1116" y="450"/>
                  </a:lnTo>
                  <a:lnTo>
                    <a:pt x="1128" y="450"/>
                  </a:lnTo>
                  <a:lnTo>
                    <a:pt x="1176" y="438"/>
                  </a:lnTo>
                  <a:lnTo>
                    <a:pt x="1218" y="426"/>
                  </a:lnTo>
                  <a:lnTo>
                    <a:pt x="1242" y="414"/>
                  </a:lnTo>
                  <a:lnTo>
                    <a:pt x="1272" y="408"/>
                  </a:lnTo>
                  <a:lnTo>
                    <a:pt x="1278" y="408"/>
                  </a:lnTo>
                  <a:lnTo>
                    <a:pt x="1296" y="438"/>
                  </a:lnTo>
                  <a:lnTo>
                    <a:pt x="1290" y="450"/>
                  </a:lnTo>
                  <a:lnTo>
                    <a:pt x="1272" y="474"/>
                  </a:lnTo>
                  <a:lnTo>
                    <a:pt x="1254" y="498"/>
                  </a:lnTo>
                  <a:lnTo>
                    <a:pt x="1236" y="534"/>
                  </a:lnTo>
                  <a:lnTo>
                    <a:pt x="1230" y="552"/>
                  </a:lnTo>
                  <a:lnTo>
                    <a:pt x="1230" y="588"/>
                  </a:lnTo>
                  <a:lnTo>
                    <a:pt x="1242" y="660"/>
                  </a:lnTo>
                  <a:lnTo>
                    <a:pt x="1248" y="756"/>
                  </a:lnTo>
                  <a:lnTo>
                    <a:pt x="1242" y="756"/>
                  </a:lnTo>
                  <a:lnTo>
                    <a:pt x="1236" y="780"/>
                  </a:lnTo>
                  <a:lnTo>
                    <a:pt x="1176" y="780"/>
                  </a:lnTo>
                  <a:lnTo>
                    <a:pt x="1176" y="804"/>
                  </a:lnTo>
                  <a:lnTo>
                    <a:pt x="1188" y="834"/>
                  </a:lnTo>
                  <a:lnTo>
                    <a:pt x="1158" y="888"/>
                  </a:lnTo>
                  <a:lnTo>
                    <a:pt x="1098" y="882"/>
                  </a:lnTo>
                  <a:lnTo>
                    <a:pt x="1050" y="876"/>
                  </a:lnTo>
                  <a:lnTo>
                    <a:pt x="1044" y="876"/>
                  </a:lnTo>
                  <a:lnTo>
                    <a:pt x="1038" y="864"/>
                  </a:lnTo>
                  <a:lnTo>
                    <a:pt x="1026" y="846"/>
                  </a:lnTo>
                  <a:lnTo>
                    <a:pt x="1020" y="834"/>
                  </a:lnTo>
                  <a:lnTo>
                    <a:pt x="1008" y="810"/>
                  </a:lnTo>
                  <a:lnTo>
                    <a:pt x="978" y="756"/>
                  </a:lnTo>
                  <a:lnTo>
                    <a:pt x="942" y="774"/>
                  </a:lnTo>
                  <a:lnTo>
                    <a:pt x="918" y="786"/>
                  </a:lnTo>
                  <a:lnTo>
                    <a:pt x="912" y="786"/>
                  </a:lnTo>
                  <a:lnTo>
                    <a:pt x="894" y="768"/>
                  </a:lnTo>
                  <a:lnTo>
                    <a:pt x="882" y="774"/>
                  </a:lnTo>
                  <a:lnTo>
                    <a:pt x="876" y="774"/>
                  </a:lnTo>
                  <a:lnTo>
                    <a:pt x="828" y="792"/>
                  </a:lnTo>
                  <a:lnTo>
                    <a:pt x="840" y="840"/>
                  </a:lnTo>
                  <a:lnTo>
                    <a:pt x="804" y="828"/>
                  </a:lnTo>
                  <a:lnTo>
                    <a:pt x="786" y="822"/>
                  </a:lnTo>
                  <a:lnTo>
                    <a:pt x="786" y="834"/>
                  </a:lnTo>
                  <a:lnTo>
                    <a:pt x="780" y="846"/>
                  </a:lnTo>
                  <a:lnTo>
                    <a:pt x="732" y="858"/>
                  </a:lnTo>
                  <a:lnTo>
                    <a:pt x="714" y="846"/>
                  </a:lnTo>
                  <a:lnTo>
                    <a:pt x="678" y="822"/>
                  </a:lnTo>
                  <a:lnTo>
                    <a:pt x="672" y="822"/>
                  </a:lnTo>
                  <a:lnTo>
                    <a:pt x="660" y="816"/>
                  </a:lnTo>
                  <a:lnTo>
                    <a:pt x="636" y="798"/>
                  </a:lnTo>
                  <a:lnTo>
                    <a:pt x="630" y="798"/>
                  </a:lnTo>
                  <a:lnTo>
                    <a:pt x="588" y="786"/>
                  </a:lnTo>
                  <a:lnTo>
                    <a:pt x="576" y="786"/>
                  </a:lnTo>
                  <a:lnTo>
                    <a:pt x="546" y="786"/>
                  </a:lnTo>
                  <a:lnTo>
                    <a:pt x="516" y="780"/>
                  </a:lnTo>
                  <a:lnTo>
                    <a:pt x="498" y="774"/>
                  </a:lnTo>
                  <a:lnTo>
                    <a:pt x="492" y="774"/>
                  </a:lnTo>
                  <a:lnTo>
                    <a:pt x="438" y="738"/>
                  </a:lnTo>
                  <a:lnTo>
                    <a:pt x="348" y="762"/>
                  </a:lnTo>
                  <a:lnTo>
                    <a:pt x="312" y="792"/>
                  </a:lnTo>
                  <a:lnTo>
                    <a:pt x="294" y="810"/>
                  </a:lnTo>
                  <a:lnTo>
                    <a:pt x="264" y="816"/>
                  </a:lnTo>
                  <a:lnTo>
                    <a:pt x="270" y="798"/>
                  </a:lnTo>
                  <a:lnTo>
                    <a:pt x="270" y="774"/>
                  </a:lnTo>
                  <a:lnTo>
                    <a:pt x="264" y="768"/>
                  </a:lnTo>
                  <a:lnTo>
                    <a:pt x="252" y="744"/>
                  </a:lnTo>
                  <a:lnTo>
                    <a:pt x="246" y="732"/>
                  </a:lnTo>
                  <a:lnTo>
                    <a:pt x="198" y="750"/>
                  </a:lnTo>
                  <a:lnTo>
                    <a:pt x="30" y="666"/>
                  </a:lnTo>
                  <a:lnTo>
                    <a:pt x="36" y="642"/>
                  </a:lnTo>
                  <a:lnTo>
                    <a:pt x="42" y="624"/>
                  </a:lnTo>
                  <a:lnTo>
                    <a:pt x="84" y="618"/>
                  </a:lnTo>
                  <a:lnTo>
                    <a:pt x="144" y="588"/>
                  </a:lnTo>
                  <a:lnTo>
                    <a:pt x="162" y="552"/>
                  </a:lnTo>
                  <a:lnTo>
                    <a:pt x="180" y="504"/>
                  </a:lnTo>
                  <a:lnTo>
                    <a:pt x="180" y="498"/>
                  </a:lnTo>
                  <a:lnTo>
                    <a:pt x="204" y="486"/>
                  </a:lnTo>
                  <a:lnTo>
                    <a:pt x="240" y="474"/>
                  </a:lnTo>
                  <a:lnTo>
                    <a:pt x="300" y="402"/>
                  </a:lnTo>
                  <a:lnTo>
                    <a:pt x="294" y="336"/>
                  </a:lnTo>
                  <a:lnTo>
                    <a:pt x="258" y="324"/>
                  </a:lnTo>
                  <a:lnTo>
                    <a:pt x="186" y="294"/>
                  </a:lnTo>
                  <a:lnTo>
                    <a:pt x="36" y="240"/>
                  </a:lnTo>
                  <a:lnTo>
                    <a:pt x="0" y="186"/>
                  </a:lnTo>
                  <a:lnTo>
                    <a:pt x="0" y="180"/>
                  </a:lnTo>
                  <a:lnTo>
                    <a:pt x="12" y="156"/>
                  </a:lnTo>
                  <a:lnTo>
                    <a:pt x="78" y="156"/>
                  </a:lnTo>
                  <a:lnTo>
                    <a:pt x="120" y="156"/>
                  </a:lnTo>
                  <a:lnTo>
                    <a:pt x="156" y="156"/>
                  </a:lnTo>
                  <a:lnTo>
                    <a:pt x="162" y="144"/>
                  </a:lnTo>
                  <a:lnTo>
                    <a:pt x="174" y="132"/>
                  </a:lnTo>
                  <a:lnTo>
                    <a:pt x="198" y="102"/>
                  </a:lnTo>
                  <a:lnTo>
                    <a:pt x="210" y="84"/>
                  </a:lnTo>
                  <a:lnTo>
                    <a:pt x="240" y="72"/>
                  </a:lnTo>
                  <a:lnTo>
                    <a:pt x="246" y="72"/>
                  </a:lnTo>
                  <a:lnTo>
                    <a:pt x="294" y="54"/>
                  </a:lnTo>
                  <a:lnTo>
                    <a:pt x="306" y="48"/>
                  </a:lnTo>
                  <a:lnTo>
                    <a:pt x="342" y="30"/>
                  </a:lnTo>
                  <a:lnTo>
                    <a:pt x="360" y="54"/>
                  </a:lnTo>
                  <a:lnTo>
                    <a:pt x="468" y="24"/>
                  </a:lnTo>
                  <a:lnTo>
                    <a:pt x="570" y="0"/>
                  </a:lnTo>
                  <a:lnTo>
                    <a:pt x="600" y="24"/>
                  </a:lnTo>
                  <a:lnTo>
                    <a:pt x="630" y="42"/>
                  </a:lnTo>
                  <a:lnTo>
                    <a:pt x="654" y="42"/>
                  </a:lnTo>
                  <a:lnTo>
                    <a:pt x="660" y="60"/>
                  </a:lnTo>
                  <a:close/>
                </a:path>
              </a:pathLst>
            </a:custGeom>
            <a:solidFill>
              <a:srgbClr val="006F6C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l" fontAlgn="base">
                <a:spcBef>
                  <a:spcPts val="0"/>
                </a:spcBef>
                <a:spcAft>
                  <a:spcPts val="0"/>
                </a:spcAft>
              </a:pPr>
              <a:endPara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gray">
            <a:xfrm>
              <a:off x="8058423" y="5492317"/>
              <a:ext cx="414247" cy="396646"/>
            </a:xfrm>
            <a:custGeom>
              <a:avLst/>
              <a:gdLst>
                <a:gd name="T0" fmla="*/ 858 w 1020"/>
                <a:gd name="T1" fmla="*/ 588 h 1008"/>
                <a:gd name="T2" fmla="*/ 846 w 1020"/>
                <a:gd name="T3" fmla="*/ 600 h 1008"/>
                <a:gd name="T4" fmla="*/ 882 w 1020"/>
                <a:gd name="T5" fmla="*/ 678 h 1008"/>
                <a:gd name="T6" fmla="*/ 870 w 1020"/>
                <a:gd name="T7" fmla="*/ 708 h 1008"/>
                <a:gd name="T8" fmla="*/ 804 w 1020"/>
                <a:gd name="T9" fmla="*/ 684 h 1008"/>
                <a:gd name="T10" fmla="*/ 612 w 1020"/>
                <a:gd name="T11" fmla="*/ 708 h 1008"/>
                <a:gd name="T12" fmla="*/ 564 w 1020"/>
                <a:gd name="T13" fmla="*/ 732 h 1008"/>
                <a:gd name="T14" fmla="*/ 534 w 1020"/>
                <a:gd name="T15" fmla="*/ 750 h 1008"/>
                <a:gd name="T16" fmla="*/ 546 w 1020"/>
                <a:gd name="T17" fmla="*/ 858 h 1008"/>
                <a:gd name="T18" fmla="*/ 492 w 1020"/>
                <a:gd name="T19" fmla="*/ 930 h 1008"/>
                <a:gd name="T20" fmla="*/ 426 w 1020"/>
                <a:gd name="T21" fmla="*/ 1008 h 1008"/>
                <a:gd name="T22" fmla="*/ 396 w 1020"/>
                <a:gd name="T23" fmla="*/ 990 h 1008"/>
                <a:gd name="T24" fmla="*/ 336 w 1020"/>
                <a:gd name="T25" fmla="*/ 948 h 1008"/>
                <a:gd name="T26" fmla="*/ 126 w 1020"/>
                <a:gd name="T27" fmla="*/ 1002 h 1008"/>
                <a:gd name="T28" fmla="*/ 96 w 1020"/>
                <a:gd name="T29" fmla="*/ 960 h 1008"/>
                <a:gd name="T30" fmla="*/ 84 w 1020"/>
                <a:gd name="T31" fmla="*/ 906 h 1008"/>
                <a:gd name="T32" fmla="*/ 84 w 1020"/>
                <a:gd name="T33" fmla="*/ 864 h 1008"/>
                <a:gd name="T34" fmla="*/ 72 w 1020"/>
                <a:gd name="T35" fmla="*/ 810 h 1008"/>
                <a:gd name="T36" fmla="*/ 78 w 1020"/>
                <a:gd name="T37" fmla="*/ 690 h 1008"/>
                <a:gd name="T38" fmla="*/ 60 w 1020"/>
                <a:gd name="T39" fmla="*/ 648 h 1008"/>
                <a:gd name="T40" fmla="*/ 42 w 1020"/>
                <a:gd name="T41" fmla="*/ 540 h 1008"/>
                <a:gd name="T42" fmla="*/ 30 w 1020"/>
                <a:gd name="T43" fmla="*/ 486 h 1008"/>
                <a:gd name="T44" fmla="*/ 54 w 1020"/>
                <a:gd name="T45" fmla="*/ 426 h 1008"/>
                <a:gd name="T46" fmla="*/ 36 w 1020"/>
                <a:gd name="T47" fmla="*/ 426 h 1008"/>
                <a:gd name="T48" fmla="*/ 12 w 1020"/>
                <a:gd name="T49" fmla="*/ 420 h 1008"/>
                <a:gd name="T50" fmla="*/ 0 w 1020"/>
                <a:gd name="T51" fmla="*/ 324 h 1008"/>
                <a:gd name="T52" fmla="*/ 6 w 1020"/>
                <a:gd name="T53" fmla="*/ 246 h 1008"/>
                <a:gd name="T54" fmla="*/ 30 w 1020"/>
                <a:gd name="T55" fmla="*/ 234 h 1008"/>
                <a:gd name="T56" fmla="*/ 216 w 1020"/>
                <a:gd name="T57" fmla="*/ 204 h 1008"/>
                <a:gd name="T58" fmla="*/ 246 w 1020"/>
                <a:gd name="T59" fmla="*/ 192 h 1008"/>
                <a:gd name="T60" fmla="*/ 330 w 1020"/>
                <a:gd name="T61" fmla="*/ 156 h 1008"/>
                <a:gd name="T62" fmla="*/ 522 w 1020"/>
                <a:gd name="T63" fmla="*/ 102 h 1008"/>
                <a:gd name="T64" fmla="*/ 624 w 1020"/>
                <a:gd name="T65" fmla="*/ 36 h 1008"/>
                <a:gd name="T66" fmla="*/ 684 w 1020"/>
                <a:gd name="T67" fmla="*/ 36 h 1008"/>
                <a:gd name="T68" fmla="*/ 762 w 1020"/>
                <a:gd name="T69" fmla="*/ 30 h 1008"/>
                <a:gd name="T70" fmla="*/ 792 w 1020"/>
                <a:gd name="T71" fmla="*/ 90 h 1008"/>
                <a:gd name="T72" fmla="*/ 816 w 1020"/>
                <a:gd name="T73" fmla="*/ 150 h 1008"/>
                <a:gd name="T74" fmla="*/ 882 w 1020"/>
                <a:gd name="T75" fmla="*/ 300 h 1008"/>
                <a:gd name="T76" fmla="*/ 936 w 1020"/>
                <a:gd name="T77" fmla="*/ 420 h 1008"/>
                <a:gd name="T78" fmla="*/ 972 w 1020"/>
                <a:gd name="T79" fmla="*/ 462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20" h="1008">
                  <a:moveTo>
                    <a:pt x="1020" y="546"/>
                  </a:moveTo>
                  <a:lnTo>
                    <a:pt x="858" y="588"/>
                  </a:lnTo>
                  <a:lnTo>
                    <a:pt x="858" y="594"/>
                  </a:lnTo>
                  <a:lnTo>
                    <a:pt x="846" y="600"/>
                  </a:lnTo>
                  <a:lnTo>
                    <a:pt x="858" y="618"/>
                  </a:lnTo>
                  <a:lnTo>
                    <a:pt x="882" y="678"/>
                  </a:lnTo>
                  <a:lnTo>
                    <a:pt x="876" y="714"/>
                  </a:lnTo>
                  <a:lnTo>
                    <a:pt x="870" y="708"/>
                  </a:lnTo>
                  <a:lnTo>
                    <a:pt x="828" y="696"/>
                  </a:lnTo>
                  <a:lnTo>
                    <a:pt x="804" y="684"/>
                  </a:lnTo>
                  <a:lnTo>
                    <a:pt x="714" y="654"/>
                  </a:lnTo>
                  <a:lnTo>
                    <a:pt x="612" y="708"/>
                  </a:lnTo>
                  <a:lnTo>
                    <a:pt x="582" y="720"/>
                  </a:lnTo>
                  <a:lnTo>
                    <a:pt x="564" y="732"/>
                  </a:lnTo>
                  <a:lnTo>
                    <a:pt x="558" y="738"/>
                  </a:lnTo>
                  <a:lnTo>
                    <a:pt x="534" y="750"/>
                  </a:lnTo>
                  <a:lnTo>
                    <a:pt x="552" y="858"/>
                  </a:lnTo>
                  <a:lnTo>
                    <a:pt x="546" y="858"/>
                  </a:lnTo>
                  <a:lnTo>
                    <a:pt x="498" y="882"/>
                  </a:lnTo>
                  <a:lnTo>
                    <a:pt x="492" y="930"/>
                  </a:lnTo>
                  <a:lnTo>
                    <a:pt x="480" y="942"/>
                  </a:lnTo>
                  <a:lnTo>
                    <a:pt x="426" y="1008"/>
                  </a:lnTo>
                  <a:lnTo>
                    <a:pt x="420" y="990"/>
                  </a:lnTo>
                  <a:lnTo>
                    <a:pt x="396" y="990"/>
                  </a:lnTo>
                  <a:lnTo>
                    <a:pt x="366" y="972"/>
                  </a:lnTo>
                  <a:lnTo>
                    <a:pt x="336" y="948"/>
                  </a:lnTo>
                  <a:lnTo>
                    <a:pt x="234" y="972"/>
                  </a:lnTo>
                  <a:lnTo>
                    <a:pt x="126" y="1002"/>
                  </a:lnTo>
                  <a:lnTo>
                    <a:pt x="108" y="978"/>
                  </a:lnTo>
                  <a:lnTo>
                    <a:pt x="96" y="960"/>
                  </a:lnTo>
                  <a:lnTo>
                    <a:pt x="84" y="912"/>
                  </a:lnTo>
                  <a:lnTo>
                    <a:pt x="84" y="906"/>
                  </a:lnTo>
                  <a:lnTo>
                    <a:pt x="96" y="894"/>
                  </a:lnTo>
                  <a:lnTo>
                    <a:pt x="84" y="864"/>
                  </a:lnTo>
                  <a:lnTo>
                    <a:pt x="78" y="858"/>
                  </a:lnTo>
                  <a:lnTo>
                    <a:pt x="72" y="810"/>
                  </a:lnTo>
                  <a:lnTo>
                    <a:pt x="78" y="750"/>
                  </a:lnTo>
                  <a:lnTo>
                    <a:pt x="78" y="690"/>
                  </a:lnTo>
                  <a:lnTo>
                    <a:pt x="60" y="660"/>
                  </a:lnTo>
                  <a:lnTo>
                    <a:pt x="60" y="648"/>
                  </a:lnTo>
                  <a:lnTo>
                    <a:pt x="60" y="564"/>
                  </a:lnTo>
                  <a:lnTo>
                    <a:pt x="42" y="540"/>
                  </a:lnTo>
                  <a:lnTo>
                    <a:pt x="54" y="492"/>
                  </a:lnTo>
                  <a:lnTo>
                    <a:pt x="30" y="486"/>
                  </a:lnTo>
                  <a:lnTo>
                    <a:pt x="66" y="432"/>
                  </a:lnTo>
                  <a:lnTo>
                    <a:pt x="54" y="426"/>
                  </a:lnTo>
                  <a:lnTo>
                    <a:pt x="42" y="438"/>
                  </a:lnTo>
                  <a:lnTo>
                    <a:pt x="36" y="426"/>
                  </a:lnTo>
                  <a:lnTo>
                    <a:pt x="24" y="420"/>
                  </a:lnTo>
                  <a:lnTo>
                    <a:pt x="12" y="420"/>
                  </a:lnTo>
                  <a:lnTo>
                    <a:pt x="6" y="348"/>
                  </a:lnTo>
                  <a:lnTo>
                    <a:pt x="0" y="324"/>
                  </a:lnTo>
                  <a:lnTo>
                    <a:pt x="0" y="300"/>
                  </a:lnTo>
                  <a:lnTo>
                    <a:pt x="6" y="246"/>
                  </a:lnTo>
                  <a:lnTo>
                    <a:pt x="12" y="234"/>
                  </a:lnTo>
                  <a:lnTo>
                    <a:pt x="30" y="234"/>
                  </a:lnTo>
                  <a:lnTo>
                    <a:pt x="108" y="222"/>
                  </a:lnTo>
                  <a:lnTo>
                    <a:pt x="216" y="204"/>
                  </a:lnTo>
                  <a:lnTo>
                    <a:pt x="228" y="198"/>
                  </a:lnTo>
                  <a:lnTo>
                    <a:pt x="246" y="192"/>
                  </a:lnTo>
                  <a:lnTo>
                    <a:pt x="306" y="174"/>
                  </a:lnTo>
                  <a:lnTo>
                    <a:pt x="330" y="156"/>
                  </a:lnTo>
                  <a:lnTo>
                    <a:pt x="456" y="144"/>
                  </a:lnTo>
                  <a:lnTo>
                    <a:pt x="522" y="102"/>
                  </a:lnTo>
                  <a:lnTo>
                    <a:pt x="570" y="72"/>
                  </a:lnTo>
                  <a:lnTo>
                    <a:pt x="624" y="36"/>
                  </a:lnTo>
                  <a:lnTo>
                    <a:pt x="678" y="36"/>
                  </a:lnTo>
                  <a:lnTo>
                    <a:pt x="684" y="36"/>
                  </a:lnTo>
                  <a:lnTo>
                    <a:pt x="720" y="0"/>
                  </a:lnTo>
                  <a:lnTo>
                    <a:pt x="762" y="30"/>
                  </a:lnTo>
                  <a:lnTo>
                    <a:pt x="804" y="54"/>
                  </a:lnTo>
                  <a:lnTo>
                    <a:pt x="792" y="90"/>
                  </a:lnTo>
                  <a:lnTo>
                    <a:pt x="804" y="120"/>
                  </a:lnTo>
                  <a:lnTo>
                    <a:pt x="816" y="150"/>
                  </a:lnTo>
                  <a:lnTo>
                    <a:pt x="822" y="168"/>
                  </a:lnTo>
                  <a:lnTo>
                    <a:pt x="882" y="300"/>
                  </a:lnTo>
                  <a:lnTo>
                    <a:pt x="942" y="396"/>
                  </a:lnTo>
                  <a:lnTo>
                    <a:pt x="936" y="420"/>
                  </a:lnTo>
                  <a:lnTo>
                    <a:pt x="966" y="456"/>
                  </a:lnTo>
                  <a:lnTo>
                    <a:pt x="972" y="462"/>
                  </a:lnTo>
                  <a:lnTo>
                    <a:pt x="1020" y="546"/>
                  </a:lnTo>
                  <a:close/>
                </a:path>
              </a:pathLst>
            </a:custGeom>
            <a:solidFill>
              <a:srgbClr val="006F6C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l" fontAlgn="base">
                <a:spcBef>
                  <a:spcPts val="0"/>
                </a:spcBef>
                <a:spcAft>
                  <a:spcPts val="0"/>
                </a:spcAft>
              </a:pPr>
              <a:endPara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gray">
            <a:xfrm>
              <a:off x="7773323" y="6122700"/>
              <a:ext cx="694473" cy="401367"/>
            </a:xfrm>
            <a:custGeom>
              <a:avLst/>
              <a:gdLst>
                <a:gd name="T0" fmla="*/ 1710 w 1710"/>
                <a:gd name="T1" fmla="*/ 198 h 1020"/>
                <a:gd name="T2" fmla="*/ 1704 w 1710"/>
                <a:gd name="T3" fmla="*/ 270 h 1020"/>
                <a:gd name="T4" fmla="*/ 1650 w 1710"/>
                <a:gd name="T5" fmla="*/ 366 h 1020"/>
                <a:gd name="T6" fmla="*/ 1536 w 1710"/>
                <a:gd name="T7" fmla="*/ 522 h 1020"/>
                <a:gd name="T8" fmla="*/ 1464 w 1710"/>
                <a:gd name="T9" fmla="*/ 480 h 1020"/>
                <a:gd name="T10" fmla="*/ 1416 w 1710"/>
                <a:gd name="T11" fmla="*/ 336 h 1020"/>
                <a:gd name="T12" fmla="*/ 1356 w 1710"/>
                <a:gd name="T13" fmla="*/ 294 h 1020"/>
                <a:gd name="T14" fmla="*/ 1272 w 1710"/>
                <a:gd name="T15" fmla="*/ 318 h 1020"/>
                <a:gd name="T16" fmla="*/ 1110 w 1710"/>
                <a:gd name="T17" fmla="*/ 438 h 1020"/>
                <a:gd name="T18" fmla="*/ 1074 w 1710"/>
                <a:gd name="T19" fmla="*/ 528 h 1020"/>
                <a:gd name="T20" fmla="*/ 1026 w 1710"/>
                <a:gd name="T21" fmla="*/ 612 h 1020"/>
                <a:gd name="T22" fmla="*/ 984 w 1710"/>
                <a:gd name="T23" fmla="*/ 618 h 1020"/>
                <a:gd name="T24" fmla="*/ 936 w 1710"/>
                <a:gd name="T25" fmla="*/ 618 h 1020"/>
                <a:gd name="T26" fmla="*/ 900 w 1710"/>
                <a:gd name="T27" fmla="*/ 594 h 1020"/>
                <a:gd name="T28" fmla="*/ 834 w 1710"/>
                <a:gd name="T29" fmla="*/ 594 h 1020"/>
                <a:gd name="T30" fmla="*/ 750 w 1710"/>
                <a:gd name="T31" fmla="*/ 570 h 1020"/>
                <a:gd name="T32" fmla="*/ 684 w 1710"/>
                <a:gd name="T33" fmla="*/ 558 h 1020"/>
                <a:gd name="T34" fmla="*/ 576 w 1710"/>
                <a:gd name="T35" fmla="*/ 642 h 1020"/>
                <a:gd name="T36" fmla="*/ 588 w 1710"/>
                <a:gd name="T37" fmla="*/ 708 h 1020"/>
                <a:gd name="T38" fmla="*/ 666 w 1710"/>
                <a:gd name="T39" fmla="*/ 738 h 1020"/>
                <a:gd name="T40" fmla="*/ 612 w 1710"/>
                <a:gd name="T41" fmla="*/ 834 h 1020"/>
                <a:gd name="T42" fmla="*/ 522 w 1710"/>
                <a:gd name="T43" fmla="*/ 990 h 1020"/>
                <a:gd name="T44" fmla="*/ 444 w 1710"/>
                <a:gd name="T45" fmla="*/ 954 h 1020"/>
                <a:gd name="T46" fmla="*/ 336 w 1710"/>
                <a:gd name="T47" fmla="*/ 894 h 1020"/>
                <a:gd name="T48" fmla="*/ 222 w 1710"/>
                <a:gd name="T49" fmla="*/ 834 h 1020"/>
                <a:gd name="T50" fmla="*/ 114 w 1710"/>
                <a:gd name="T51" fmla="*/ 810 h 1020"/>
                <a:gd name="T52" fmla="*/ 54 w 1710"/>
                <a:gd name="T53" fmla="*/ 708 h 1020"/>
                <a:gd name="T54" fmla="*/ 6 w 1710"/>
                <a:gd name="T55" fmla="*/ 594 h 1020"/>
                <a:gd name="T56" fmla="*/ 6 w 1710"/>
                <a:gd name="T57" fmla="*/ 486 h 1020"/>
                <a:gd name="T58" fmla="*/ 102 w 1710"/>
                <a:gd name="T59" fmla="*/ 510 h 1020"/>
                <a:gd name="T60" fmla="*/ 234 w 1710"/>
                <a:gd name="T61" fmla="*/ 414 h 1020"/>
                <a:gd name="T62" fmla="*/ 294 w 1710"/>
                <a:gd name="T63" fmla="*/ 384 h 1020"/>
                <a:gd name="T64" fmla="*/ 384 w 1710"/>
                <a:gd name="T65" fmla="*/ 354 h 1020"/>
                <a:gd name="T66" fmla="*/ 384 w 1710"/>
                <a:gd name="T67" fmla="*/ 282 h 1020"/>
                <a:gd name="T68" fmla="*/ 384 w 1710"/>
                <a:gd name="T69" fmla="*/ 192 h 1020"/>
                <a:gd name="T70" fmla="*/ 438 w 1710"/>
                <a:gd name="T71" fmla="*/ 96 h 1020"/>
                <a:gd name="T72" fmla="*/ 456 w 1710"/>
                <a:gd name="T73" fmla="*/ 30 h 1020"/>
                <a:gd name="T74" fmla="*/ 666 w 1710"/>
                <a:gd name="T75" fmla="*/ 96 h 1020"/>
                <a:gd name="T76" fmla="*/ 732 w 1710"/>
                <a:gd name="T77" fmla="*/ 114 h 1020"/>
                <a:gd name="T78" fmla="*/ 732 w 1710"/>
                <a:gd name="T79" fmla="*/ 162 h 1020"/>
                <a:gd name="T80" fmla="*/ 816 w 1710"/>
                <a:gd name="T81" fmla="*/ 108 h 1020"/>
                <a:gd name="T82" fmla="*/ 966 w 1710"/>
                <a:gd name="T83" fmla="*/ 120 h 1020"/>
                <a:gd name="T84" fmla="*/ 1044 w 1710"/>
                <a:gd name="T85" fmla="*/ 132 h 1020"/>
                <a:gd name="T86" fmla="*/ 1104 w 1710"/>
                <a:gd name="T87" fmla="*/ 144 h 1020"/>
                <a:gd name="T88" fmla="*/ 1146 w 1710"/>
                <a:gd name="T89" fmla="*/ 168 h 1020"/>
                <a:gd name="T90" fmla="*/ 1248 w 1710"/>
                <a:gd name="T91" fmla="*/ 192 h 1020"/>
                <a:gd name="T92" fmla="*/ 1272 w 1710"/>
                <a:gd name="T93" fmla="*/ 174 h 1020"/>
                <a:gd name="T94" fmla="*/ 1344 w 1710"/>
                <a:gd name="T95" fmla="*/ 120 h 1020"/>
                <a:gd name="T96" fmla="*/ 1380 w 1710"/>
                <a:gd name="T97" fmla="*/ 132 h 1020"/>
                <a:gd name="T98" fmla="*/ 1446 w 1710"/>
                <a:gd name="T99" fmla="*/ 102 h 1020"/>
                <a:gd name="T100" fmla="*/ 1494 w 1710"/>
                <a:gd name="T101" fmla="*/ 192 h 1020"/>
                <a:gd name="T102" fmla="*/ 1518 w 1710"/>
                <a:gd name="T103" fmla="*/ 222 h 1020"/>
                <a:gd name="T104" fmla="*/ 1656 w 1710"/>
                <a:gd name="T105" fmla="*/ 18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10" h="1020">
                  <a:moveTo>
                    <a:pt x="1656" y="180"/>
                  </a:moveTo>
                  <a:lnTo>
                    <a:pt x="1668" y="216"/>
                  </a:lnTo>
                  <a:lnTo>
                    <a:pt x="1710" y="198"/>
                  </a:lnTo>
                  <a:lnTo>
                    <a:pt x="1704" y="228"/>
                  </a:lnTo>
                  <a:lnTo>
                    <a:pt x="1704" y="234"/>
                  </a:lnTo>
                  <a:lnTo>
                    <a:pt x="1704" y="270"/>
                  </a:lnTo>
                  <a:lnTo>
                    <a:pt x="1698" y="312"/>
                  </a:lnTo>
                  <a:lnTo>
                    <a:pt x="1692" y="324"/>
                  </a:lnTo>
                  <a:lnTo>
                    <a:pt x="1650" y="366"/>
                  </a:lnTo>
                  <a:lnTo>
                    <a:pt x="1602" y="498"/>
                  </a:lnTo>
                  <a:lnTo>
                    <a:pt x="1572" y="510"/>
                  </a:lnTo>
                  <a:lnTo>
                    <a:pt x="1536" y="522"/>
                  </a:lnTo>
                  <a:lnTo>
                    <a:pt x="1500" y="498"/>
                  </a:lnTo>
                  <a:lnTo>
                    <a:pt x="1494" y="498"/>
                  </a:lnTo>
                  <a:lnTo>
                    <a:pt x="1464" y="480"/>
                  </a:lnTo>
                  <a:lnTo>
                    <a:pt x="1446" y="438"/>
                  </a:lnTo>
                  <a:lnTo>
                    <a:pt x="1440" y="372"/>
                  </a:lnTo>
                  <a:lnTo>
                    <a:pt x="1416" y="336"/>
                  </a:lnTo>
                  <a:lnTo>
                    <a:pt x="1392" y="318"/>
                  </a:lnTo>
                  <a:lnTo>
                    <a:pt x="1362" y="294"/>
                  </a:lnTo>
                  <a:lnTo>
                    <a:pt x="1356" y="294"/>
                  </a:lnTo>
                  <a:lnTo>
                    <a:pt x="1314" y="300"/>
                  </a:lnTo>
                  <a:lnTo>
                    <a:pt x="1308" y="306"/>
                  </a:lnTo>
                  <a:lnTo>
                    <a:pt x="1272" y="318"/>
                  </a:lnTo>
                  <a:lnTo>
                    <a:pt x="1254" y="330"/>
                  </a:lnTo>
                  <a:lnTo>
                    <a:pt x="1158" y="426"/>
                  </a:lnTo>
                  <a:lnTo>
                    <a:pt x="1110" y="438"/>
                  </a:lnTo>
                  <a:lnTo>
                    <a:pt x="1104" y="450"/>
                  </a:lnTo>
                  <a:lnTo>
                    <a:pt x="1092" y="474"/>
                  </a:lnTo>
                  <a:lnTo>
                    <a:pt x="1074" y="528"/>
                  </a:lnTo>
                  <a:lnTo>
                    <a:pt x="1044" y="534"/>
                  </a:lnTo>
                  <a:lnTo>
                    <a:pt x="1032" y="588"/>
                  </a:lnTo>
                  <a:lnTo>
                    <a:pt x="1026" y="612"/>
                  </a:lnTo>
                  <a:lnTo>
                    <a:pt x="1002" y="606"/>
                  </a:lnTo>
                  <a:lnTo>
                    <a:pt x="990" y="606"/>
                  </a:lnTo>
                  <a:lnTo>
                    <a:pt x="984" y="618"/>
                  </a:lnTo>
                  <a:lnTo>
                    <a:pt x="978" y="630"/>
                  </a:lnTo>
                  <a:lnTo>
                    <a:pt x="966" y="624"/>
                  </a:lnTo>
                  <a:lnTo>
                    <a:pt x="936" y="618"/>
                  </a:lnTo>
                  <a:lnTo>
                    <a:pt x="918" y="600"/>
                  </a:lnTo>
                  <a:lnTo>
                    <a:pt x="912" y="582"/>
                  </a:lnTo>
                  <a:lnTo>
                    <a:pt x="900" y="594"/>
                  </a:lnTo>
                  <a:lnTo>
                    <a:pt x="864" y="594"/>
                  </a:lnTo>
                  <a:lnTo>
                    <a:pt x="858" y="594"/>
                  </a:lnTo>
                  <a:lnTo>
                    <a:pt x="834" y="594"/>
                  </a:lnTo>
                  <a:lnTo>
                    <a:pt x="798" y="570"/>
                  </a:lnTo>
                  <a:lnTo>
                    <a:pt x="786" y="570"/>
                  </a:lnTo>
                  <a:lnTo>
                    <a:pt x="750" y="570"/>
                  </a:lnTo>
                  <a:lnTo>
                    <a:pt x="696" y="570"/>
                  </a:lnTo>
                  <a:lnTo>
                    <a:pt x="690" y="564"/>
                  </a:lnTo>
                  <a:lnTo>
                    <a:pt x="684" y="558"/>
                  </a:lnTo>
                  <a:lnTo>
                    <a:pt x="678" y="564"/>
                  </a:lnTo>
                  <a:lnTo>
                    <a:pt x="618" y="612"/>
                  </a:lnTo>
                  <a:lnTo>
                    <a:pt x="576" y="642"/>
                  </a:lnTo>
                  <a:lnTo>
                    <a:pt x="540" y="654"/>
                  </a:lnTo>
                  <a:lnTo>
                    <a:pt x="570" y="690"/>
                  </a:lnTo>
                  <a:lnTo>
                    <a:pt x="588" y="708"/>
                  </a:lnTo>
                  <a:lnTo>
                    <a:pt x="588" y="714"/>
                  </a:lnTo>
                  <a:lnTo>
                    <a:pt x="594" y="732"/>
                  </a:lnTo>
                  <a:lnTo>
                    <a:pt x="666" y="738"/>
                  </a:lnTo>
                  <a:lnTo>
                    <a:pt x="678" y="768"/>
                  </a:lnTo>
                  <a:lnTo>
                    <a:pt x="600" y="810"/>
                  </a:lnTo>
                  <a:lnTo>
                    <a:pt x="612" y="834"/>
                  </a:lnTo>
                  <a:lnTo>
                    <a:pt x="564" y="852"/>
                  </a:lnTo>
                  <a:lnTo>
                    <a:pt x="498" y="894"/>
                  </a:lnTo>
                  <a:lnTo>
                    <a:pt x="522" y="990"/>
                  </a:lnTo>
                  <a:lnTo>
                    <a:pt x="492" y="1020"/>
                  </a:lnTo>
                  <a:lnTo>
                    <a:pt x="468" y="984"/>
                  </a:lnTo>
                  <a:lnTo>
                    <a:pt x="444" y="954"/>
                  </a:lnTo>
                  <a:lnTo>
                    <a:pt x="366" y="948"/>
                  </a:lnTo>
                  <a:lnTo>
                    <a:pt x="354" y="930"/>
                  </a:lnTo>
                  <a:lnTo>
                    <a:pt x="336" y="894"/>
                  </a:lnTo>
                  <a:lnTo>
                    <a:pt x="294" y="834"/>
                  </a:lnTo>
                  <a:lnTo>
                    <a:pt x="228" y="834"/>
                  </a:lnTo>
                  <a:lnTo>
                    <a:pt x="222" y="834"/>
                  </a:lnTo>
                  <a:lnTo>
                    <a:pt x="156" y="828"/>
                  </a:lnTo>
                  <a:lnTo>
                    <a:pt x="132" y="816"/>
                  </a:lnTo>
                  <a:lnTo>
                    <a:pt x="114" y="810"/>
                  </a:lnTo>
                  <a:lnTo>
                    <a:pt x="120" y="768"/>
                  </a:lnTo>
                  <a:lnTo>
                    <a:pt x="60" y="708"/>
                  </a:lnTo>
                  <a:lnTo>
                    <a:pt x="54" y="708"/>
                  </a:lnTo>
                  <a:lnTo>
                    <a:pt x="18" y="696"/>
                  </a:lnTo>
                  <a:lnTo>
                    <a:pt x="12" y="636"/>
                  </a:lnTo>
                  <a:lnTo>
                    <a:pt x="6" y="594"/>
                  </a:lnTo>
                  <a:lnTo>
                    <a:pt x="6" y="588"/>
                  </a:lnTo>
                  <a:lnTo>
                    <a:pt x="0" y="534"/>
                  </a:lnTo>
                  <a:lnTo>
                    <a:pt x="6" y="486"/>
                  </a:lnTo>
                  <a:lnTo>
                    <a:pt x="60" y="516"/>
                  </a:lnTo>
                  <a:lnTo>
                    <a:pt x="84" y="516"/>
                  </a:lnTo>
                  <a:lnTo>
                    <a:pt x="102" y="510"/>
                  </a:lnTo>
                  <a:lnTo>
                    <a:pt x="126" y="498"/>
                  </a:lnTo>
                  <a:lnTo>
                    <a:pt x="150" y="468"/>
                  </a:lnTo>
                  <a:lnTo>
                    <a:pt x="234" y="414"/>
                  </a:lnTo>
                  <a:lnTo>
                    <a:pt x="270" y="408"/>
                  </a:lnTo>
                  <a:lnTo>
                    <a:pt x="288" y="384"/>
                  </a:lnTo>
                  <a:lnTo>
                    <a:pt x="294" y="384"/>
                  </a:lnTo>
                  <a:lnTo>
                    <a:pt x="312" y="372"/>
                  </a:lnTo>
                  <a:lnTo>
                    <a:pt x="336" y="378"/>
                  </a:lnTo>
                  <a:lnTo>
                    <a:pt x="384" y="354"/>
                  </a:lnTo>
                  <a:lnTo>
                    <a:pt x="372" y="336"/>
                  </a:lnTo>
                  <a:lnTo>
                    <a:pt x="378" y="306"/>
                  </a:lnTo>
                  <a:lnTo>
                    <a:pt x="384" y="282"/>
                  </a:lnTo>
                  <a:lnTo>
                    <a:pt x="378" y="228"/>
                  </a:lnTo>
                  <a:lnTo>
                    <a:pt x="384" y="216"/>
                  </a:lnTo>
                  <a:lnTo>
                    <a:pt x="384" y="192"/>
                  </a:lnTo>
                  <a:lnTo>
                    <a:pt x="396" y="168"/>
                  </a:lnTo>
                  <a:lnTo>
                    <a:pt x="402" y="168"/>
                  </a:lnTo>
                  <a:lnTo>
                    <a:pt x="438" y="96"/>
                  </a:lnTo>
                  <a:lnTo>
                    <a:pt x="444" y="90"/>
                  </a:lnTo>
                  <a:lnTo>
                    <a:pt x="450" y="42"/>
                  </a:lnTo>
                  <a:lnTo>
                    <a:pt x="456" y="30"/>
                  </a:lnTo>
                  <a:lnTo>
                    <a:pt x="468" y="0"/>
                  </a:lnTo>
                  <a:lnTo>
                    <a:pt x="498" y="12"/>
                  </a:lnTo>
                  <a:lnTo>
                    <a:pt x="666" y="96"/>
                  </a:lnTo>
                  <a:lnTo>
                    <a:pt x="714" y="78"/>
                  </a:lnTo>
                  <a:lnTo>
                    <a:pt x="720" y="90"/>
                  </a:lnTo>
                  <a:lnTo>
                    <a:pt x="732" y="114"/>
                  </a:lnTo>
                  <a:lnTo>
                    <a:pt x="738" y="120"/>
                  </a:lnTo>
                  <a:lnTo>
                    <a:pt x="738" y="144"/>
                  </a:lnTo>
                  <a:lnTo>
                    <a:pt x="732" y="162"/>
                  </a:lnTo>
                  <a:lnTo>
                    <a:pt x="762" y="156"/>
                  </a:lnTo>
                  <a:lnTo>
                    <a:pt x="780" y="138"/>
                  </a:lnTo>
                  <a:lnTo>
                    <a:pt x="816" y="108"/>
                  </a:lnTo>
                  <a:lnTo>
                    <a:pt x="906" y="84"/>
                  </a:lnTo>
                  <a:lnTo>
                    <a:pt x="960" y="120"/>
                  </a:lnTo>
                  <a:lnTo>
                    <a:pt x="966" y="120"/>
                  </a:lnTo>
                  <a:lnTo>
                    <a:pt x="984" y="126"/>
                  </a:lnTo>
                  <a:lnTo>
                    <a:pt x="1014" y="132"/>
                  </a:lnTo>
                  <a:lnTo>
                    <a:pt x="1044" y="132"/>
                  </a:lnTo>
                  <a:lnTo>
                    <a:pt x="1056" y="132"/>
                  </a:lnTo>
                  <a:lnTo>
                    <a:pt x="1098" y="144"/>
                  </a:lnTo>
                  <a:lnTo>
                    <a:pt x="1104" y="144"/>
                  </a:lnTo>
                  <a:lnTo>
                    <a:pt x="1128" y="162"/>
                  </a:lnTo>
                  <a:lnTo>
                    <a:pt x="1140" y="168"/>
                  </a:lnTo>
                  <a:lnTo>
                    <a:pt x="1146" y="168"/>
                  </a:lnTo>
                  <a:lnTo>
                    <a:pt x="1182" y="192"/>
                  </a:lnTo>
                  <a:lnTo>
                    <a:pt x="1200" y="204"/>
                  </a:lnTo>
                  <a:lnTo>
                    <a:pt x="1248" y="192"/>
                  </a:lnTo>
                  <a:lnTo>
                    <a:pt x="1254" y="180"/>
                  </a:lnTo>
                  <a:lnTo>
                    <a:pt x="1254" y="168"/>
                  </a:lnTo>
                  <a:lnTo>
                    <a:pt x="1272" y="174"/>
                  </a:lnTo>
                  <a:lnTo>
                    <a:pt x="1308" y="186"/>
                  </a:lnTo>
                  <a:lnTo>
                    <a:pt x="1296" y="138"/>
                  </a:lnTo>
                  <a:lnTo>
                    <a:pt x="1344" y="120"/>
                  </a:lnTo>
                  <a:lnTo>
                    <a:pt x="1350" y="120"/>
                  </a:lnTo>
                  <a:lnTo>
                    <a:pt x="1362" y="114"/>
                  </a:lnTo>
                  <a:lnTo>
                    <a:pt x="1380" y="132"/>
                  </a:lnTo>
                  <a:lnTo>
                    <a:pt x="1386" y="132"/>
                  </a:lnTo>
                  <a:lnTo>
                    <a:pt x="1410" y="120"/>
                  </a:lnTo>
                  <a:lnTo>
                    <a:pt x="1446" y="102"/>
                  </a:lnTo>
                  <a:lnTo>
                    <a:pt x="1476" y="156"/>
                  </a:lnTo>
                  <a:lnTo>
                    <a:pt x="1488" y="180"/>
                  </a:lnTo>
                  <a:lnTo>
                    <a:pt x="1494" y="192"/>
                  </a:lnTo>
                  <a:lnTo>
                    <a:pt x="1506" y="210"/>
                  </a:lnTo>
                  <a:lnTo>
                    <a:pt x="1512" y="222"/>
                  </a:lnTo>
                  <a:lnTo>
                    <a:pt x="1518" y="222"/>
                  </a:lnTo>
                  <a:lnTo>
                    <a:pt x="1566" y="228"/>
                  </a:lnTo>
                  <a:lnTo>
                    <a:pt x="1626" y="234"/>
                  </a:lnTo>
                  <a:lnTo>
                    <a:pt x="1656" y="180"/>
                  </a:lnTo>
                  <a:close/>
                </a:path>
              </a:pathLst>
            </a:custGeom>
            <a:solidFill>
              <a:srgbClr val="006F6C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l" fontAlgn="base">
                <a:spcBef>
                  <a:spcPts val="0"/>
                </a:spcBef>
                <a:spcAft>
                  <a:spcPts val="0"/>
                </a:spcAft>
              </a:pPr>
              <a:endPara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gray">
            <a:xfrm>
              <a:off x="7629555" y="5456902"/>
              <a:ext cx="472729" cy="868842"/>
            </a:xfrm>
            <a:custGeom>
              <a:avLst/>
              <a:gdLst>
                <a:gd name="T0" fmla="*/ 1056 w 1164"/>
                <a:gd name="T1" fmla="*/ 390 h 2208"/>
                <a:gd name="T2" fmla="*/ 1068 w 1164"/>
                <a:gd name="T3" fmla="*/ 510 h 2208"/>
                <a:gd name="T4" fmla="*/ 1098 w 1164"/>
                <a:gd name="T5" fmla="*/ 528 h 2208"/>
                <a:gd name="T6" fmla="*/ 1086 w 1164"/>
                <a:gd name="T7" fmla="*/ 576 h 2208"/>
                <a:gd name="T8" fmla="*/ 1116 w 1164"/>
                <a:gd name="T9" fmla="*/ 654 h 2208"/>
                <a:gd name="T10" fmla="*/ 1134 w 1164"/>
                <a:gd name="T11" fmla="*/ 780 h 2208"/>
                <a:gd name="T12" fmla="*/ 1134 w 1164"/>
                <a:gd name="T13" fmla="*/ 948 h 2208"/>
                <a:gd name="T14" fmla="*/ 1140 w 1164"/>
                <a:gd name="T15" fmla="*/ 996 h 2208"/>
                <a:gd name="T16" fmla="*/ 1164 w 1164"/>
                <a:gd name="T17" fmla="*/ 1068 h 2208"/>
                <a:gd name="T18" fmla="*/ 1068 w 1164"/>
                <a:gd name="T19" fmla="*/ 1110 h 2208"/>
                <a:gd name="T20" fmla="*/ 1020 w 1164"/>
                <a:gd name="T21" fmla="*/ 1140 h 2208"/>
                <a:gd name="T22" fmla="*/ 978 w 1164"/>
                <a:gd name="T23" fmla="*/ 1194 h 2208"/>
                <a:gd name="T24" fmla="*/ 834 w 1164"/>
                <a:gd name="T25" fmla="*/ 1194 h 2208"/>
                <a:gd name="T26" fmla="*/ 858 w 1164"/>
                <a:gd name="T27" fmla="*/ 1278 h 2208"/>
                <a:gd name="T28" fmla="*/ 1116 w 1164"/>
                <a:gd name="T29" fmla="*/ 1374 h 2208"/>
                <a:gd name="T30" fmla="*/ 1026 w 1164"/>
                <a:gd name="T31" fmla="*/ 1524 h 2208"/>
                <a:gd name="T32" fmla="*/ 984 w 1164"/>
                <a:gd name="T33" fmla="*/ 1590 h 2208"/>
                <a:gd name="T34" fmla="*/ 864 w 1164"/>
                <a:gd name="T35" fmla="*/ 1662 h 2208"/>
                <a:gd name="T36" fmla="*/ 822 w 1164"/>
                <a:gd name="T37" fmla="*/ 1692 h 2208"/>
                <a:gd name="T38" fmla="*/ 798 w 1164"/>
                <a:gd name="T39" fmla="*/ 1782 h 2208"/>
                <a:gd name="T40" fmla="*/ 750 w 1164"/>
                <a:gd name="T41" fmla="*/ 1860 h 2208"/>
                <a:gd name="T42" fmla="*/ 732 w 1164"/>
                <a:gd name="T43" fmla="*/ 1920 h 2208"/>
                <a:gd name="T44" fmla="*/ 726 w 1164"/>
                <a:gd name="T45" fmla="*/ 2028 h 2208"/>
                <a:gd name="T46" fmla="*/ 666 w 1164"/>
                <a:gd name="T47" fmla="*/ 2064 h 2208"/>
                <a:gd name="T48" fmla="*/ 624 w 1164"/>
                <a:gd name="T49" fmla="*/ 2100 h 2208"/>
                <a:gd name="T50" fmla="*/ 480 w 1164"/>
                <a:gd name="T51" fmla="*/ 2190 h 2208"/>
                <a:gd name="T52" fmla="*/ 414 w 1164"/>
                <a:gd name="T53" fmla="*/ 2208 h 2208"/>
                <a:gd name="T54" fmla="*/ 252 w 1164"/>
                <a:gd name="T55" fmla="*/ 2100 h 2208"/>
                <a:gd name="T56" fmla="*/ 144 w 1164"/>
                <a:gd name="T57" fmla="*/ 2058 h 2208"/>
                <a:gd name="T58" fmla="*/ 66 w 1164"/>
                <a:gd name="T59" fmla="*/ 1998 h 2208"/>
                <a:gd name="T60" fmla="*/ 0 w 1164"/>
                <a:gd name="T61" fmla="*/ 1962 h 2208"/>
                <a:gd name="T62" fmla="*/ 60 w 1164"/>
                <a:gd name="T63" fmla="*/ 1842 h 2208"/>
                <a:gd name="T64" fmla="*/ 132 w 1164"/>
                <a:gd name="T65" fmla="*/ 1722 h 2208"/>
                <a:gd name="T66" fmla="*/ 186 w 1164"/>
                <a:gd name="T67" fmla="*/ 1674 h 2208"/>
                <a:gd name="T68" fmla="*/ 198 w 1164"/>
                <a:gd name="T69" fmla="*/ 1626 h 2208"/>
                <a:gd name="T70" fmla="*/ 240 w 1164"/>
                <a:gd name="T71" fmla="*/ 1482 h 2208"/>
                <a:gd name="T72" fmla="*/ 210 w 1164"/>
                <a:gd name="T73" fmla="*/ 1404 h 2208"/>
                <a:gd name="T74" fmla="*/ 252 w 1164"/>
                <a:gd name="T75" fmla="*/ 1272 h 2208"/>
                <a:gd name="T76" fmla="*/ 252 w 1164"/>
                <a:gd name="T77" fmla="*/ 1194 h 2208"/>
                <a:gd name="T78" fmla="*/ 252 w 1164"/>
                <a:gd name="T79" fmla="*/ 1104 h 2208"/>
                <a:gd name="T80" fmla="*/ 294 w 1164"/>
                <a:gd name="T81" fmla="*/ 1044 h 2208"/>
                <a:gd name="T82" fmla="*/ 318 w 1164"/>
                <a:gd name="T83" fmla="*/ 1002 h 2208"/>
                <a:gd name="T84" fmla="*/ 360 w 1164"/>
                <a:gd name="T85" fmla="*/ 948 h 2208"/>
                <a:gd name="T86" fmla="*/ 384 w 1164"/>
                <a:gd name="T87" fmla="*/ 888 h 2208"/>
                <a:gd name="T88" fmla="*/ 390 w 1164"/>
                <a:gd name="T89" fmla="*/ 702 h 2208"/>
                <a:gd name="T90" fmla="*/ 354 w 1164"/>
                <a:gd name="T91" fmla="*/ 678 h 2208"/>
                <a:gd name="T92" fmla="*/ 348 w 1164"/>
                <a:gd name="T93" fmla="*/ 600 h 2208"/>
                <a:gd name="T94" fmla="*/ 306 w 1164"/>
                <a:gd name="T95" fmla="*/ 480 h 2208"/>
                <a:gd name="T96" fmla="*/ 312 w 1164"/>
                <a:gd name="T97" fmla="*/ 360 h 2208"/>
                <a:gd name="T98" fmla="*/ 342 w 1164"/>
                <a:gd name="T99" fmla="*/ 300 h 2208"/>
                <a:gd name="T100" fmla="*/ 390 w 1164"/>
                <a:gd name="T101" fmla="*/ 156 h 2208"/>
                <a:gd name="T102" fmla="*/ 372 w 1164"/>
                <a:gd name="T103" fmla="*/ 30 h 2208"/>
                <a:gd name="T104" fmla="*/ 414 w 1164"/>
                <a:gd name="T105" fmla="*/ 6 h 2208"/>
                <a:gd name="T106" fmla="*/ 546 w 1164"/>
                <a:gd name="T107" fmla="*/ 162 h 2208"/>
                <a:gd name="T108" fmla="*/ 708 w 1164"/>
                <a:gd name="T109" fmla="*/ 252 h 2208"/>
                <a:gd name="T110" fmla="*/ 864 w 1164"/>
                <a:gd name="T111" fmla="*/ 246 h 2208"/>
                <a:gd name="T112" fmla="*/ 948 w 1164"/>
                <a:gd name="T113" fmla="*/ 264 h 2208"/>
                <a:gd name="T114" fmla="*/ 1068 w 1164"/>
                <a:gd name="T115" fmla="*/ 324 h 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4" h="2208">
                  <a:moveTo>
                    <a:pt x="1068" y="324"/>
                  </a:moveTo>
                  <a:lnTo>
                    <a:pt x="1062" y="336"/>
                  </a:lnTo>
                  <a:lnTo>
                    <a:pt x="1056" y="390"/>
                  </a:lnTo>
                  <a:lnTo>
                    <a:pt x="1056" y="414"/>
                  </a:lnTo>
                  <a:lnTo>
                    <a:pt x="1062" y="438"/>
                  </a:lnTo>
                  <a:lnTo>
                    <a:pt x="1068" y="510"/>
                  </a:lnTo>
                  <a:lnTo>
                    <a:pt x="1080" y="510"/>
                  </a:lnTo>
                  <a:lnTo>
                    <a:pt x="1092" y="516"/>
                  </a:lnTo>
                  <a:lnTo>
                    <a:pt x="1098" y="528"/>
                  </a:lnTo>
                  <a:lnTo>
                    <a:pt x="1110" y="516"/>
                  </a:lnTo>
                  <a:lnTo>
                    <a:pt x="1122" y="522"/>
                  </a:lnTo>
                  <a:lnTo>
                    <a:pt x="1086" y="576"/>
                  </a:lnTo>
                  <a:lnTo>
                    <a:pt x="1110" y="582"/>
                  </a:lnTo>
                  <a:lnTo>
                    <a:pt x="1098" y="630"/>
                  </a:lnTo>
                  <a:lnTo>
                    <a:pt x="1116" y="654"/>
                  </a:lnTo>
                  <a:lnTo>
                    <a:pt x="1116" y="738"/>
                  </a:lnTo>
                  <a:lnTo>
                    <a:pt x="1116" y="750"/>
                  </a:lnTo>
                  <a:lnTo>
                    <a:pt x="1134" y="780"/>
                  </a:lnTo>
                  <a:lnTo>
                    <a:pt x="1134" y="840"/>
                  </a:lnTo>
                  <a:lnTo>
                    <a:pt x="1128" y="900"/>
                  </a:lnTo>
                  <a:lnTo>
                    <a:pt x="1134" y="948"/>
                  </a:lnTo>
                  <a:lnTo>
                    <a:pt x="1140" y="954"/>
                  </a:lnTo>
                  <a:lnTo>
                    <a:pt x="1152" y="984"/>
                  </a:lnTo>
                  <a:lnTo>
                    <a:pt x="1140" y="996"/>
                  </a:lnTo>
                  <a:lnTo>
                    <a:pt x="1140" y="1002"/>
                  </a:lnTo>
                  <a:lnTo>
                    <a:pt x="1152" y="1050"/>
                  </a:lnTo>
                  <a:lnTo>
                    <a:pt x="1164" y="1068"/>
                  </a:lnTo>
                  <a:lnTo>
                    <a:pt x="1128" y="1086"/>
                  </a:lnTo>
                  <a:lnTo>
                    <a:pt x="1116" y="1092"/>
                  </a:lnTo>
                  <a:lnTo>
                    <a:pt x="1068" y="1110"/>
                  </a:lnTo>
                  <a:lnTo>
                    <a:pt x="1062" y="1110"/>
                  </a:lnTo>
                  <a:lnTo>
                    <a:pt x="1032" y="1122"/>
                  </a:lnTo>
                  <a:lnTo>
                    <a:pt x="1020" y="1140"/>
                  </a:lnTo>
                  <a:lnTo>
                    <a:pt x="996" y="1170"/>
                  </a:lnTo>
                  <a:lnTo>
                    <a:pt x="984" y="1182"/>
                  </a:lnTo>
                  <a:lnTo>
                    <a:pt x="978" y="1194"/>
                  </a:lnTo>
                  <a:lnTo>
                    <a:pt x="942" y="1194"/>
                  </a:lnTo>
                  <a:lnTo>
                    <a:pt x="900" y="1194"/>
                  </a:lnTo>
                  <a:lnTo>
                    <a:pt x="834" y="1194"/>
                  </a:lnTo>
                  <a:lnTo>
                    <a:pt x="822" y="1218"/>
                  </a:lnTo>
                  <a:lnTo>
                    <a:pt x="822" y="1224"/>
                  </a:lnTo>
                  <a:lnTo>
                    <a:pt x="858" y="1278"/>
                  </a:lnTo>
                  <a:lnTo>
                    <a:pt x="1008" y="1332"/>
                  </a:lnTo>
                  <a:lnTo>
                    <a:pt x="1080" y="1362"/>
                  </a:lnTo>
                  <a:lnTo>
                    <a:pt x="1116" y="1374"/>
                  </a:lnTo>
                  <a:lnTo>
                    <a:pt x="1122" y="1440"/>
                  </a:lnTo>
                  <a:lnTo>
                    <a:pt x="1062" y="1512"/>
                  </a:lnTo>
                  <a:lnTo>
                    <a:pt x="1026" y="1524"/>
                  </a:lnTo>
                  <a:lnTo>
                    <a:pt x="1002" y="1536"/>
                  </a:lnTo>
                  <a:lnTo>
                    <a:pt x="1002" y="1542"/>
                  </a:lnTo>
                  <a:lnTo>
                    <a:pt x="984" y="1590"/>
                  </a:lnTo>
                  <a:lnTo>
                    <a:pt x="966" y="1626"/>
                  </a:lnTo>
                  <a:lnTo>
                    <a:pt x="906" y="1656"/>
                  </a:lnTo>
                  <a:lnTo>
                    <a:pt x="864" y="1662"/>
                  </a:lnTo>
                  <a:lnTo>
                    <a:pt x="858" y="1680"/>
                  </a:lnTo>
                  <a:lnTo>
                    <a:pt x="852" y="1704"/>
                  </a:lnTo>
                  <a:lnTo>
                    <a:pt x="822" y="1692"/>
                  </a:lnTo>
                  <a:lnTo>
                    <a:pt x="810" y="1722"/>
                  </a:lnTo>
                  <a:lnTo>
                    <a:pt x="804" y="1734"/>
                  </a:lnTo>
                  <a:lnTo>
                    <a:pt x="798" y="1782"/>
                  </a:lnTo>
                  <a:lnTo>
                    <a:pt x="792" y="1788"/>
                  </a:lnTo>
                  <a:lnTo>
                    <a:pt x="756" y="1860"/>
                  </a:lnTo>
                  <a:lnTo>
                    <a:pt x="750" y="1860"/>
                  </a:lnTo>
                  <a:lnTo>
                    <a:pt x="738" y="1884"/>
                  </a:lnTo>
                  <a:lnTo>
                    <a:pt x="738" y="1908"/>
                  </a:lnTo>
                  <a:lnTo>
                    <a:pt x="732" y="1920"/>
                  </a:lnTo>
                  <a:lnTo>
                    <a:pt x="738" y="1974"/>
                  </a:lnTo>
                  <a:lnTo>
                    <a:pt x="732" y="1998"/>
                  </a:lnTo>
                  <a:lnTo>
                    <a:pt x="726" y="2028"/>
                  </a:lnTo>
                  <a:lnTo>
                    <a:pt x="738" y="2046"/>
                  </a:lnTo>
                  <a:lnTo>
                    <a:pt x="690" y="2070"/>
                  </a:lnTo>
                  <a:lnTo>
                    <a:pt x="666" y="2064"/>
                  </a:lnTo>
                  <a:lnTo>
                    <a:pt x="648" y="2076"/>
                  </a:lnTo>
                  <a:lnTo>
                    <a:pt x="642" y="2076"/>
                  </a:lnTo>
                  <a:lnTo>
                    <a:pt x="624" y="2100"/>
                  </a:lnTo>
                  <a:lnTo>
                    <a:pt x="588" y="2106"/>
                  </a:lnTo>
                  <a:lnTo>
                    <a:pt x="504" y="2160"/>
                  </a:lnTo>
                  <a:lnTo>
                    <a:pt x="480" y="2190"/>
                  </a:lnTo>
                  <a:lnTo>
                    <a:pt x="456" y="2202"/>
                  </a:lnTo>
                  <a:lnTo>
                    <a:pt x="438" y="2208"/>
                  </a:lnTo>
                  <a:lnTo>
                    <a:pt x="414" y="2208"/>
                  </a:lnTo>
                  <a:lnTo>
                    <a:pt x="360" y="2178"/>
                  </a:lnTo>
                  <a:lnTo>
                    <a:pt x="252" y="2118"/>
                  </a:lnTo>
                  <a:lnTo>
                    <a:pt x="252" y="2100"/>
                  </a:lnTo>
                  <a:lnTo>
                    <a:pt x="234" y="2082"/>
                  </a:lnTo>
                  <a:lnTo>
                    <a:pt x="210" y="2088"/>
                  </a:lnTo>
                  <a:lnTo>
                    <a:pt x="144" y="2058"/>
                  </a:lnTo>
                  <a:lnTo>
                    <a:pt x="138" y="2058"/>
                  </a:lnTo>
                  <a:lnTo>
                    <a:pt x="114" y="2046"/>
                  </a:lnTo>
                  <a:lnTo>
                    <a:pt x="66" y="1998"/>
                  </a:lnTo>
                  <a:lnTo>
                    <a:pt x="6" y="1968"/>
                  </a:lnTo>
                  <a:lnTo>
                    <a:pt x="0" y="1968"/>
                  </a:lnTo>
                  <a:lnTo>
                    <a:pt x="0" y="1962"/>
                  </a:lnTo>
                  <a:lnTo>
                    <a:pt x="24" y="1920"/>
                  </a:lnTo>
                  <a:lnTo>
                    <a:pt x="42" y="1884"/>
                  </a:lnTo>
                  <a:lnTo>
                    <a:pt x="60" y="1842"/>
                  </a:lnTo>
                  <a:lnTo>
                    <a:pt x="66" y="1836"/>
                  </a:lnTo>
                  <a:lnTo>
                    <a:pt x="108" y="1758"/>
                  </a:lnTo>
                  <a:lnTo>
                    <a:pt x="132" y="1722"/>
                  </a:lnTo>
                  <a:lnTo>
                    <a:pt x="138" y="1710"/>
                  </a:lnTo>
                  <a:lnTo>
                    <a:pt x="168" y="1686"/>
                  </a:lnTo>
                  <a:lnTo>
                    <a:pt x="186" y="1674"/>
                  </a:lnTo>
                  <a:lnTo>
                    <a:pt x="186" y="1668"/>
                  </a:lnTo>
                  <a:lnTo>
                    <a:pt x="192" y="1644"/>
                  </a:lnTo>
                  <a:lnTo>
                    <a:pt x="198" y="1626"/>
                  </a:lnTo>
                  <a:lnTo>
                    <a:pt x="240" y="1560"/>
                  </a:lnTo>
                  <a:lnTo>
                    <a:pt x="246" y="1554"/>
                  </a:lnTo>
                  <a:lnTo>
                    <a:pt x="240" y="1482"/>
                  </a:lnTo>
                  <a:lnTo>
                    <a:pt x="240" y="1470"/>
                  </a:lnTo>
                  <a:lnTo>
                    <a:pt x="228" y="1452"/>
                  </a:lnTo>
                  <a:lnTo>
                    <a:pt x="210" y="1404"/>
                  </a:lnTo>
                  <a:lnTo>
                    <a:pt x="216" y="1386"/>
                  </a:lnTo>
                  <a:lnTo>
                    <a:pt x="222" y="1368"/>
                  </a:lnTo>
                  <a:lnTo>
                    <a:pt x="252" y="1272"/>
                  </a:lnTo>
                  <a:lnTo>
                    <a:pt x="252" y="1266"/>
                  </a:lnTo>
                  <a:lnTo>
                    <a:pt x="252" y="1200"/>
                  </a:lnTo>
                  <a:lnTo>
                    <a:pt x="252" y="1194"/>
                  </a:lnTo>
                  <a:lnTo>
                    <a:pt x="234" y="1146"/>
                  </a:lnTo>
                  <a:lnTo>
                    <a:pt x="246" y="1104"/>
                  </a:lnTo>
                  <a:lnTo>
                    <a:pt x="252" y="1104"/>
                  </a:lnTo>
                  <a:lnTo>
                    <a:pt x="270" y="1098"/>
                  </a:lnTo>
                  <a:lnTo>
                    <a:pt x="276" y="1038"/>
                  </a:lnTo>
                  <a:lnTo>
                    <a:pt x="294" y="1044"/>
                  </a:lnTo>
                  <a:lnTo>
                    <a:pt x="294" y="1032"/>
                  </a:lnTo>
                  <a:lnTo>
                    <a:pt x="312" y="1026"/>
                  </a:lnTo>
                  <a:lnTo>
                    <a:pt x="318" y="1002"/>
                  </a:lnTo>
                  <a:lnTo>
                    <a:pt x="330" y="990"/>
                  </a:lnTo>
                  <a:lnTo>
                    <a:pt x="348" y="984"/>
                  </a:lnTo>
                  <a:lnTo>
                    <a:pt x="360" y="948"/>
                  </a:lnTo>
                  <a:lnTo>
                    <a:pt x="366" y="930"/>
                  </a:lnTo>
                  <a:lnTo>
                    <a:pt x="396" y="912"/>
                  </a:lnTo>
                  <a:lnTo>
                    <a:pt x="384" y="888"/>
                  </a:lnTo>
                  <a:lnTo>
                    <a:pt x="384" y="876"/>
                  </a:lnTo>
                  <a:lnTo>
                    <a:pt x="378" y="720"/>
                  </a:lnTo>
                  <a:lnTo>
                    <a:pt x="390" y="702"/>
                  </a:lnTo>
                  <a:lnTo>
                    <a:pt x="378" y="696"/>
                  </a:lnTo>
                  <a:lnTo>
                    <a:pt x="360" y="678"/>
                  </a:lnTo>
                  <a:lnTo>
                    <a:pt x="354" y="678"/>
                  </a:lnTo>
                  <a:lnTo>
                    <a:pt x="354" y="654"/>
                  </a:lnTo>
                  <a:lnTo>
                    <a:pt x="360" y="636"/>
                  </a:lnTo>
                  <a:lnTo>
                    <a:pt x="348" y="600"/>
                  </a:lnTo>
                  <a:lnTo>
                    <a:pt x="324" y="570"/>
                  </a:lnTo>
                  <a:lnTo>
                    <a:pt x="306" y="486"/>
                  </a:lnTo>
                  <a:lnTo>
                    <a:pt x="306" y="480"/>
                  </a:lnTo>
                  <a:lnTo>
                    <a:pt x="300" y="390"/>
                  </a:lnTo>
                  <a:lnTo>
                    <a:pt x="300" y="372"/>
                  </a:lnTo>
                  <a:lnTo>
                    <a:pt x="312" y="360"/>
                  </a:lnTo>
                  <a:lnTo>
                    <a:pt x="336" y="366"/>
                  </a:lnTo>
                  <a:lnTo>
                    <a:pt x="348" y="348"/>
                  </a:lnTo>
                  <a:lnTo>
                    <a:pt x="342" y="300"/>
                  </a:lnTo>
                  <a:lnTo>
                    <a:pt x="360" y="288"/>
                  </a:lnTo>
                  <a:lnTo>
                    <a:pt x="342" y="264"/>
                  </a:lnTo>
                  <a:lnTo>
                    <a:pt x="390" y="156"/>
                  </a:lnTo>
                  <a:lnTo>
                    <a:pt x="390" y="132"/>
                  </a:lnTo>
                  <a:lnTo>
                    <a:pt x="390" y="60"/>
                  </a:lnTo>
                  <a:lnTo>
                    <a:pt x="372" y="30"/>
                  </a:lnTo>
                  <a:lnTo>
                    <a:pt x="390" y="18"/>
                  </a:lnTo>
                  <a:lnTo>
                    <a:pt x="414" y="0"/>
                  </a:lnTo>
                  <a:lnTo>
                    <a:pt x="414" y="6"/>
                  </a:lnTo>
                  <a:lnTo>
                    <a:pt x="468" y="54"/>
                  </a:lnTo>
                  <a:lnTo>
                    <a:pt x="474" y="84"/>
                  </a:lnTo>
                  <a:lnTo>
                    <a:pt x="546" y="162"/>
                  </a:lnTo>
                  <a:lnTo>
                    <a:pt x="660" y="270"/>
                  </a:lnTo>
                  <a:lnTo>
                    <a:pt x="702" y="264"/>
                  </a:lnTo>
                  <a:lnTo>
                    <a:pt x="708" y="252"/>
                  </a:lnTo>
                  <a:lnTo>
                    <a:pt x="756" y="192"/>
                  </a:lnTo>
                  <a:lnTo>
                    <a:pt x="816" y="216"/>
                  </a:lnTo>
                  <a:lnTo>
                    <a:pt x="864" y="246"/>
                  </a:lnTo>
                  <a:lnTo>
                    <a:pt x="900" y="258"/>
                  </a:lnTo>
                  <a:lnTo>
                    <a:pt x="918" y="264"/>
                  </a:lnTo>
                  <a:lnTo>
                    <a:pt x="948" y="264"/>
                  </a:lnTo>
                  <a:lnTo>
                    <a:pt x="996" y="294"/>
                  </a:lnTo>
                  <a:lnTo>
                    <a:pt x="1056" y="312"/>
                  </a:lnTo>
                  <a:lnTo>
                    <a:pt x="1068" y="324"/>
                  </a:lnTo>
                  <a:close/>
                </a:path>
              </a:pathLst>
            </a:custGeom>
            <a:solidFill>
              <a:srgbClr val="006F6C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l" fontAlgn="base">
                <a:spcBef>
                  <a:spcPts val="0"/>
                </a:spcBef>
                <a:spcAft>
                  <a:spcPts val="0"/>
                </a:spcAft>
              </a:pPr>
              <a:endPara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821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NaDIA results comparison"/>
          <p:cNvSpPr txBox="1">
            <a:spLocks noGrp="1"/>
          </p:cNvSpPr>
          <p:nvPr>
            <p:ph type="title"/>
          </p:nvPr>
        </p:nvSpPr>
        <p:spPr>
          <a:xfrm>
            <a:off x="457200" y="260400"/>
            <a:ext cx="8405416" cy="1157239"/>
          </a:xfrm>
          <a:prstGeom prst="rect">
            <a:avLst/>
          </a:prstGeom>
        </p:spPr>
        <p:txBody>
          <a:bodyPr/>
          <a:lstStyle/>
          <a:p>
            <a:r>
              <a:t>NaDIA results comparison</a:t>
            </a:r>
          </a:p>
        </p:txBody>
      </p:sp>
      <p:sp>
        <p:nvSpPr>
          <p:cNvPr id="137" name="Body"/>
          <p:cNvSpPr txBox="1">
            <a:spLocks noGrp="1"/>
          </p:cNvSpPr>
          <p:nvPr>
            <p:ph type="body" idx="1"/>
          </p:nvPr>
        </p:nvSpPr>
        <p:spPr>
          <a:xfrm>
            <a:off x="457200" y="0"/>
            <a:ext cx="8229600" cy="45259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aphicFrame>
        <p:nvGraphicFramePr>
          <p:cNvPr id="138" name="Table"/>
          <p:cNvGraphicFramePr/>
          <p:nvPr/>
        </p:nvGraphicFramePr>
        <p:xfrm>
          <a:off x="764976" y="460074"/>
          <a:ext cx="7281861" cy="5937850"/>
        </p:xfrm>
        <a:graphic>
          <a:graphicData uri="http://schemas.openxmlformats.org/drawingml/2006/table">
            <a:tbl>
              <a:tblPr firstRow="1" bandRow="1"/>
              <a:tblGrid>
                <a:gridCol w="2427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2292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Trustwide events recorded at Poole (NaDIA)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Pre 10 Point Training (Sept 2015)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Post 10 Point Training (Sept 2016)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29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Medication Errors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46.9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26.7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29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Insulin Errors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24.5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13.3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29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Prescription Errors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38.8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15.0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86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Severe Hypoglycaemia (CBG &lt; 3mmol/l), %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14.5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6.9</a:t>
                      </a: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13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Point number 1: The Patient</a:t>
            </a:r>
          </a:p>
        </p:txBody>
      </p:sp>
      <p:sp>
        <p:nvSpPr>
          <p:cNvPr id="14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Listen to the patient: they manage their diabetes 365 days a year</a:t>
            </a:r>
          </a:p>
        </p:txBody>
      </p:sp>
    </p:spTree>
    <p:extLst>
      <p:ext uri="{BB962C8B-B14F-4D97-AF65-F5344CB8AC3E}">
        <p14:creationId xmlns:p14="http://schemas.microsoft.com/office/powerpoint/2010/main" val="175051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737" y="80920"/>
            <a:ext cx="9289656" cy="66826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66865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67842" cy="67284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59465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8639"/>
            <a:ext cx="8827591" cy="655272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8638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5655" y="306082"/>
            <a:ext cx="8998344" cy="64507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00388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Advantages</a:t>
            </a:r>
          </a:p>
        </p:txBody>
      </p:sp>
      <p:sp>
        <p:nvSpPr>
          <p:cNvPr id="15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Can be adapted to any hospital or community setting</a:t>
            </a:r>
          </a:p>
          <a:p>
            <a:r>
              <a:t>Inexpensive</a:t>
            </a:r>
          </a:p>
          <a:p>
            <a:r>
              <a:t>Quick and to the point</a:t>
            </a:r>
          </a:p>
          <a:p>
            <a:r>
              <a:t>No time to lose concentration!</a:t>
            </a:r>
          </a:p>
          <a:p>
            <a:r>
              <a:t>Other modules</a:t>
            </a:r>
          </a:p>
          <a:p>
            <a:r>
              <a:t>Flexible training made relevant to ward specialty</a:t>
            </a:r>
          </a:p>
        </p:txBody>
      </p:sp>
    </p:spTree>
    <p:extLst>
      <p:ext uri="{BB962C8B-B14F-4D97-AF65-F5344CB8AC3E}">
        <p14:creationId xmlns:p14="http://schemas.microsoft.com/office/powerpoint/2010/main" val="2930128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t>Measuring effectiveness</a:t>
            </a:r>
          </a:p>
        </p:txBody>
      </p:sp>
      <p:sp>
        <p:nvSpPr>
          <p:cNvPr id="15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endParaRPr/>
          </a:p>
          <a:p>
            <a:pPr>
              <a:spcBef>
                <a:spcPts val="600"/>
              </a:spcBef>
              <a:defRPr sz="2900"/>
            </a:pPr>
            <a:r>
              <a:t>Pre &amp; post training questionnaire on self-reported confidence in managing  the 10 points</a:t>
            </a:r>
          </a:p>
          <a:p>
            <a:pPr>
              <a:spcBef>
                <a:spcPts val="600"/>
              </a:spcBef>
              <a:defRPr sz="2900"/>
            </a:pPr>
            <a:endParaRPr/>
          </a:p>
          <a:p>
            <a:pPr>
              <a:spcBef>
                <a:spcPts val="600"/>
              </a:spcBef>
              <a:defRPr sz="2900"/>
            </a:pPr>
            <a:r>
              <a:t>NaDIA drug, prescription &amp; administration errors</a:t>
            </a:r>
          </a:p>
          <a:p>
            <a:pPr>
              <a:spcBef>
                <a:spcPts val="600"/>
              </a:spcBef>
              <a:defRPr sz="2900"/>
            </a:pPr>
            <a:endParaRPr/>
          </a:p>
          <a:p>
            <a:pPr>
              <a:spcBef>
                <a:spcPts val="600"/>
              </a:spcBef>
              <a:defRPr sz="2900"/>
            </a:pPr>
            <a:r>
              <a:t>Incidence of Serious Untoward Incidents (SUI)</a:t>
            </a:r>
          </a:p>
        </p:txBody>
      </p:sp>
    </p:spTree>
    <p:extLst>
      <p:ext uri="{BB962C8B-B14F-4D97-AF65-F5344CB8AC3E}">
        <p14:creationId xmlns:p14="http://schemas.microsoft.com/office/powerpoint/2010/main" val="3554714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Future </a:t>
            </a:r>
          </a:p>
        </p:txBody>
      </p:sp>
      <p:sp>
        <p:nvSpPr>
          <p:cNvPr id="16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12901"/>
            <a:ext cx="8229600" cy="4525963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Make mandatory</a:t>
            </a:r>
          </a:p>
          <a:p>
            <a:r>
              <a:t>Develop other formats e.g. online training/DVD </a:t>
            </a:r>
          </a:p>
          <a:p>
            <a:r>
              <a:t>Community 10 point training </a:t>
            </a:r>
          </a:p>
          <a:p>
            <a:r>
              <a:t>Complete 10 point training for Mental Health Workers</a:t>
            </a:r>
          </a:p>
        </p:txBody>
      </p:sp>
    </p:spTree>
    <p:extLst>
      <p:ext uri="{BB962C8B-B14F-4D97-AF65-F5344CB8AC3E}">
        <p14:creationId xmlns:p14="http://schemas.microsoft.com/office/powerpoint/2010/main" val="282006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3459959"/>
              </p:ext>
            </p:extLst>
          </p:nvPr>
        </p:nvGraphicFramePr>
        <p:xfrm>
          <a:off x="467543" y="764704"/>
          <a:ext cx="8568953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36" y="180000"/>
            <a:ext cx="8568952" cy="50951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77869" tIns="38935" rIns="77869" bIns="38935" rtlCol="0">
            <a:spAutoFit/>
          </a:bodyPr>
          <a:lstStyle>
            <a:defPPr>
              <a:defRPr lang="en-US"/>
            </a:defPPr>
            <a:lvl1pPr>
              <a:defRPr sz="2700"/>
            </a:lvl1pPr>
          </a:lstStyle>
          <a:p>
            <a:pPr defTabSz="913818">
              <a:defRPr/>
            </a:pPr>
            <a:r>
              <a:rPr lang="en-GB" sz="2800" kern="0" dirty="0">
                <a:solidFill>
                  <a:prstClr val="white"/>
                </a:solidFill>
              </a:rPr>
              <a:t>Scale of diabetes problem in North West London</a:t>
            </a:r>
          </a:p>
        </p:txBody>
      </p:sp>
    </p:spTree>
    <p:extLst>
      <p:ext uri="{BB962C8B-B14F-4D97-AF65-F5344CB8AC3E}">
        <p14:creationId xmlns:p14="http://schemas.microsoft.com/office/powerpoint/2010/main" val="331271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378933"/>
              </p:ext>
            </p:extLst>
          </p:nvPr>
        </p:nvGraphicFramePr>
        <p:xfrm>
          <a:off x="467543" y="764704"/>
          <a:ext cx="8568953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36" y="180000"/>
            <a:ext cx="8568952" cy="50951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77869" tIns="38935" rIns="77869" bIns="38935" rtlCol="0">
            <a:spAutoFit/>
          </a:bodyPr>
          <a:lstStyle>
            <a:defPPr>
              <a:defRPr lang="en-US"/>
            </a:defPPr>
            <a:lvl1pPr>
              <a:defRPr sz="2700"/>
            </a:lvl1pPr>
          </a:lstStyle>
          <a:p>
            <a:pPr defTabSz="913818">
              <a:defRPr/>
            </a:pPr>
            <a:r>
              <a:rPr lang="en-GB" sz="2800" kern="0" dirty="0">
                <a:solidFill>
                  <a:prstClr val="white"/>
                </a:solidFill>
              </a:rPr>
              <a:t>Diabetes bed days in NWL for complications (2013)</a:t>
            </a:r>
          </a:p>
        </p:txBody>
      </p:sp>
    </p:spTree>
    <p:extLst>
      <p:ext uri="{BB962C8B-B14F-4D97-AF65-F5344CB8AC3E}">
        <p14:creationId xmlns:p14="http://schemas.microsoft.com/office/powerpoint/2010/main" val="422336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32104">
              <a:defRPr sz="3549"/>
            </a:lvl1pPr>
          </a:lstStyle>
          <a:p>
            <a:r>
              <a:t>Why is diabetes managed poorly in hospital?</a:t>
            </a:r>
          </a:p>
        </p:txBody>
      </p:sp>
      <p:sp>
        <p:nvSpPr>
          <p:cNvPr id="11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 dirty="0"/>
              <a:t>Increasing diabetes prevalence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 dirty="0"/>
              <a:t>Disparity in diabetes training/knowledge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 dirty="0"/>
              <a:t>Inconsistent/non-</a:t>
            </a:r>
            <a:r>
              <a:rPr dirty="0" err="1"/>
              <a:t>standardised</a:t>
            </a:r>
            <a:r>
              <a:rPr dirty="0"/>
              <a:t> practices &amp; protocols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 dirty="0"/>
              <a:t>Complex diabetes managed by non-specialist ward staff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 dirty="0"/>
              <a:t>Complex diabetes presentations &amp; co-morbidities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 dirty="0"/>
              <a:t>Diabetes &amp; Dementia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 dirty="0"/>
              <a:t>Increased pressure to </a:t>
            </a:r>
            <a:r>
              <a:rPr dirty="0" err="1"/>
              <a:t>discharg</a:t>
            </a:r>
            <a:r>
              <a:rPr lang="en-GB" dirty="0"/>
              <a:t>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390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214625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77823">
              <a:defRPr sz="3455"/>
            </a:pPr>
            <a:r>
              <a:t>National Diabetes Inpatient Audit highlights ‘Shocking’ failings in hospital Care (DUK 2014)</a:t>
            </a:r>
            <a:br/>
            <a:endParaRPr/>
          </a:p>
        </p:txBody>
      </p:sp>
      <p:sp>
        <p:nvSpPr>
          <p:cNvPr id="1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886968">
              <a:spcBef>
                <a:spcPts val="600"/>
              </a:spcBef>
              <a:buSzTx/>
              <a:buNone/>
              <a:defRPr sz="2813"/>
            </a:pPr>
            <a:r>
              <a:t> </a:t>
            </a:r>
          </a:p>
          <a:p>
            <a:pPr marL="332613" indent="-332613" defTabSz="886968">
              <a:spcBef>
                <a:spcPts val="600"/>
              </a:spcBef>
              <a:defRPr sz="2813"/>
            </a:pPr>
            <a:r>
              <a:t>Medication errors made with alarming regularity by majority of hospitals</a:t>
            </a:r>
          </a:p>
          <a:p>
            <a:pPr marL="332613" indent="-332613" defTabSz="886968">
              <a:spcBef>
                <a:spcPts val="600"/>
              </a:spcBef>
              <a:defRPr sz="2813"/>
            </a:pPr>
            <a:r>
              <a:t>Large numbers of patients not having foot checks</a:t>
            </a:r>
          </a:p>
          <a:p>
            <a:pPr marL="332613" indent="-332613" defTabSz="886968">
              <a:spcBef>
                <a:spcPts val="600"/>
              </a:spcBef>
              <a:defRPr sz="2813"/>
            </a:pPr>
            <a:r>
              <a:t>1 in 10 inpatients having serious hypo during stay</a:t>
            </a:r>
          </a:p>
          <a:p>
            <a:pPr marL="0" indent="0" defTabSz="886968">
              <a:spcBef>
                <a:spcPts val="600"/>
              </a:spcBef>
              <a:buSzTx/>
              <a:buNone/>
              <a:defRPr sz="2813"/>
            </a:pPr>
            <a:r>
              <a:t>‘</a:t>
            </a:r>
            <a:r>
              <a:rPr i="1"/>
              <a:t>Raising serious questions about  the ability of hospitals to provide even the most basic level of diabetes care’</a:t>
            </a:r>
          </a:p>
        </p:txBody>
      </p:sp>
    </p:spTree>
    <p:extLst>
      <p:ext uri="{BB962C8B-B14F-4D97-AF65-F5344CB8AC3E}">
        <p14:creationId xmlns:p14="http://schemas.microsoft.com/office/powerpoint/2010/main" val="137446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549401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r>
              <a:t>What can be done to improve inpatient safety and to reduce the variability in the quality of inpatient diabetes care?</a:t>
            </a:r>
          </a:p>
        </p:txBody>
      </p:sp>
    </p:spTree>
    <p:extLst>
      <p:ext uri="{BB962C8B-B14F-4D97-AF65-F5344CB8AC3E}">
        <p14:creationId xmlns:p14="http://schemas.microsoft.com/office/powerpoint/2010/main" val="288556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0" y="-136525"/>
            <a:ext cx="9025791" cy="66618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263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Diabetes 10 point training</a:t>
            </a:r>
          </a:p>
        </p:txBody>
      </p:sp>
      <p:sp>
        <p:nvSpPr>
          <p:cNvPr id="13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t>Turning a light on in a dark room?</a:t>
            </a:r>
          </a:p>
          <a:p>
            <a:r>
              <a:t>Basic diabetes skills training</a:t>
            </a:r>
          </a:p>
          <a:p>
            <a:r>
              <a:t>10 core competencies to keep patients safe</a:t>
            </a:r>
          </a:p>
          <a:p>
            <a:r>
              <a:t>Training is fast and to the point</a:t>
            </a:r>
          </a:p>
          <a:p>
            <a:r>
              <a:t>Aim is to make a lasting impression</a:t>
            </a:r>
          </a:p>
          <a:p>
            <a:pPr>
              <a:defRPr b="1" i="1"/>
            </a:pPr>
            <a:r>
              <a:t>Speed dating</a:t>
            </a:r>
            <a:r>
              <a:rPr b="0" i="0"/>
              <a:t> of the education world</a:t>
            </a:r>
          </a:p>
          <a:p>
            <a:r>
              <a:t>Train all ‘patient facing’ staff</a:t>
            </a:r>
          </a:p>
        </p:txBody>
      </p:sp>
    </p:spTree>
    <p:extLst>
      <p:ext uri="{BB962C8B-B14F-4D97-AF65-F5344CB8AC3E}">
        <p14:creationId xmlns:p14="http://schemas.microsoft.com/office/powerpoint/2010/main" val="285845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What ha</a:t>
            </a:r>
            <a:r>
              <a:rPr lang="en-GB" dirty="0"/>
              <a:t>s been done in the past</a:t>
            </a:r>
            <a:r>
              <a:rPr dirty="0"/>
              <a:t>?</a:t>
            </a:r>
          </a:p>
        </p:txBody>
      </p:sp>
      <p:sp>
        <p:nvSpPr>
          <p:cNvPr id="13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marL="325754" indent="-325754" defTabSz="868680">
              <a:lnSpc>
                <a:spcPct val="90000"/>
              </a:lnSpc>
              <a:defRPr sz="3040" b="1"/>
            </a:pPr>
            <a:r>
              <a:rPr dirty="0"/>
              <a:t>900 patient facing staff</a:t>
            </a:r>
            <a:r>
              <a:rPr b="0" dirty="0"/>
              <a:t> trained in Diabetes 10 Points</a:t>
            </a:r>
          </a:p>
          <a:p>
            <a:pPr marL="325754" indent="-325754" defTabSz="868680">
              <a:lnSpc>
                <a:spcPct val="90000"/>
              </a:lnSpc>
              <a:defRPr sz="3040"/>
            </a:pPr>
            <a:r>
              <a:rPr lang="en-GB" dirty="0"/>
              <a:t>H</a:t>
            </a:r>
            <a:r>
              <a:rPr dirty="0" err="1"/>
              <a:t>ave</a:t>
            </a:r>
            <a:r>
              <a:rPr dirty="0"/>
              <a:t> trained nurses, midwives, doctors, HCAs physiotherapists, occupational therapists, theatre technicians, pharmacists.</a:t>
            </a:r>
          </a:p>
          <a:p>
            <a:pPr marL="325754" indent="-325754" defTabSz="868680">
              <a:lnSpc>
                <a:spcPct val="90000"/>
              </a:lnSpc>
              <a:defRPr sz="3040"/>
            </a:pPr>
            <a:r>
              <a:rPr dirty="0"/>
              <a:t>Effectiveness of training evaluated through self reported confidence questionnaires</a:t>
            </a:r>
          </a:p>
          <a:p>
            <a:pPr marL="325754" indent="-325754" defTabSz="868680">
              <a:lnSpc>
                <a:spcPct val="90000"/>
              </a:lnSpc>
              <a:defRPr sz="3040"/>
            </a:pPr>
            <a:r>
              <a:rPr dirty="0"/>
              <a:t>Incidence of diabetes related SUIs and National Diabetes Inpatient Audit results</a:t>
            </a:r>
          </a:p>
        </p:txBody>
      </p:sp>
    </p:spTree>
    <p:extLst>
      <p:ext uri="{BB962C8B-B14F-4D97-AF65-F5344CB8AC3E}">
        <p14:creationId xmlns:p14="http://schemas.microsoft.com/office/powerpoint/2010/main" val="176347616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S&amp;T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7E3BC"/>
      </a:accent1>
      <a:accent2>
        <a:srgbClr val="009AA6"/>
      </a:accent2>
      <a:accent3>
        <a:srgbClr val="51815A"/>
      </a:accent3>
      <a:accent4>
        <a:srgbClr val="DBEEF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&amp;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7E3BC"/>
      </a:accent1>
      <a:accent2>
        <a:srgbClr val="009AA6"/>
      </a:accent2>
      <a:accent3>
        <a:srgbClr val="51815A"/>
      </a:accent3>
      <a:accent4>
        <a:srgbClr val="DBEEF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_Font_2013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12187</TotalTime>
  <Words>505</Words>
  <Application>Microsoft Office PowerPoint</Application>
  <PresentationFormat>On-screen Show (4:3)</PresentationFormat>
  <Paragraphs>86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GE Inspira Pitch</vt:lpstr>
      <vt:lpstr>Lucida Grande</vt:lpstr>
      <vt:lpstr>Tahoma</vt:lpstr>
      <vt:lpstr>Wingdings</vt:lpstr>
      <vt:lpstr>Standard S&amp;T template</vt:lpstr>
      <vt:lpstr>Default Theme</vt:lpstr>
      <vt:lpstr>Improving In-patient Diabetes Care</vt:lpstr>
      <vt:lpstr>PowerPoint Presentation</vt:lpstr>
      <vt:lpstr>PowerPoint Presentation</vt:lpstr>
      <vt:lpstr>Why is diabetes managed poorly in hospital?</vt:lpstr>
      <vt:lpstr>National Diabetes Inpatient Audit highlights ‘Shocking’ failings in hospital Care (DUK 2014) </vt:lpstr>
      <vt:lpstr>PowerPoint Presentation</vt:lpstr>
      <vt:lpstr>PowerPoint Presentation</vt:lpstr>
      <vt:lpstr>Diabetes 10 point training</vt:lpstr>
      <vt:lpstr>What has been done in the past?</vt:lpstr>
      <vt:lpstr>NaDIA results comparison</vt:lpstr>
      <vt:lpstr>Point number 1: The Patient</vt:lpstr>
      <vt:lpstr>PowerPoint Presentation</vt:lpstr>
      <vt:lpstr>PowerPoint Presentation</vt:lpstr>
      <vt:lpstr>PowerPoint Presentation</vt:lpstr>
      <vt:lpstr>PowerPoint Presentation</vt:lpstr>
      <vt:lpstr>Advantages</vt:lpstr>
      <vt:lpstr>Measuring effectiveness</vt:lpstr>
      <vt:lpstr>Future </vt:lpstr>
    </vt:vector>
  </TitlesOfParts>
  <Company>NWL Collaboration of CCG's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Framon Rego</dc:creator>
  <cp:lastModifiedBy>BME Health Forum</cp:lastModifiedBy>
  <cp:revision>144</cp:revision>
  <dcterms:created xsi:type="dcterms:W3CDTF">2017-03-28T09:24:06Z</dcterms:created>
  <dcterms:modified xsi:type="dcterms:W3CDTF">2017-10-18T09:27:12Z</dcterms:modified>
</cp:coreProperties>
</file>